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28"/>
  </p:notesMasterIdLst>
  <p:handoutMasterIdLst>
    <p:handoutMasterId r:id="rId29"/>
  </p:handoutMasterIdLst>
  <p:sldIdLst>
    <p:sldId id="256" r:id="rId2"/>
    <p:sldId id="257" r:id="rId3"/>
    <p:sldId id="313" r:id="rId4"/>
    <p:sldId id="314" r:id="rId5"/>
    <p:sldId id="315" r:id="rId6"/>
    <p:sldId id="316" r:id="rId7"/>
    <p:sldId id="317" r:id="rId8"/>
    <p:sldId id="319" r:id="rId9"/>
    <p:sldId id="320" r:id="rId10"/>
    <p:sldId id="258" r:id="rId11"/>
    <p:sldId id="311" r:id="rId12"/>
    <p:sldId id="312" r:id="rId13"/>
    <p:sldId id="259" r:id="rId14"/>
    <p:sldId id="289" r:id="rId15"/>
    <p:sldId id="288" r:id="rId16"/>
    <p:sldId id="291" r:id="rId17"/>
    <p:sldId id="290" r:id="rId18"/>
    <p:sldId id="261" r:id="rId19"/>
    <p:sldId id="295" r:id="rId20"/>
    <p:sldId id="318" r:id="rId21"/>
    <p:sldId id="294" r:id="rId22"/>
    <p:sldId id="307" r:id="rId23"/>
    <p:sldId id="308" r:id="rId24"/>
    <p:sldId id="293" r:id="rId25"/>
    <p:sldId id="310" r:id="rId26"/>
    <p:sldId id="309" r:id="rId27"/>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42" autoAdjust="0"/>
    <p:restoredTop sz="94660"/>
  </p:normalViewPr>
  <p:slideViewPr>
    <p:cSldViewPr>
      <p:cViewPr varScale="1">
        <p:scale>
          <a:sx n="110" d="100"/>
          <a:sy n="110" d="100"/>
        </p:scale>
        <p:origin x="1854" y="108"/>
      </p:cViewPr>
      <p:guideLst>
        <p:guide orient="horz" pos="2160"/>
        <p:guide pos="2880"/>
      </p:guideLst>
    </p:cSldViewPr>
  </p:slideViewPr>
  <p:notesTextViewPr>
    <p:cViewPr>
      <p:scale>
        <a:sx n="100" d="100"/>
        <a:sy n="100" d="100"/>
      </p:scale>
      <p:origin x="0" y="0"/>
    </p:cViewPr>
  </p:notesTextViewPr>
  <p:notesViewPr>
    <p:cSldViewPr>
      <p:cViewPr varScale="1">
        <p:scale>
          <a:sx n="88" d="100"/>
          <a:sy n="88" d="100"/>
        </p:scale>
        <p:origin x="-3870" y="-120"/>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lang="ro-RO"/>
          </a:p>
        </p:txBody>
      </p:sp>
      <p:sp>
        <p:nvSpPr>
          <p:cNvPr id="3" name="Date Placeholder 2"/>
          <p:cNvSpPr>
            <a:spLocks noGrp="1"/>
          </p:cNvSpPr>
          <p:nvPr>
            <p:ph type="dt" sz="quarter" idx="1"/>
          </p:nvPr>
        </p:nvSpPr>
        <p:spPr>
          <a:xfrm>
            <a:off x="3970938" y="0"/>
            <a:ext cx="3037840" cy="461804"/>
          </a:xfrm>
          <a:prstGeom prst="rect">
            <a:avLst/>
          </a:prstGeom>
        </p:spPr>
        <p:txBody>
          <a:bodyPr vert="horz" lIns="92830" tIns="46415" rIns="92830" bIns="46415" rtlCol="0"/>
          <a:lstStyle>
            <a:lvl1pPr algn="r">
              <a:defRPr sz="1200"/>
            </a:lvl1pPr>
          </a:lstStyle>
          <a:p>
            <a:fld id="{54E91B57-3FD6-4071-890C-8659534B81A0}" type="datetimeFigureOut">
              <a:rPr lang="ro-RO" smtClean="0"/>
              <a:t>04.10.2017</a:t>
            </a:fld>
            <a:endParaRPr lang="ro-RO"/>
          </a:p>
        </p:txBody>
      </p:sp>
      <p:sp>
        <p:nvSpPr>
          <p:cNvPr id="4" name="Footer Placeholder 3"/>
          <p:cNvSpPr>
            <a:spLocks noGrp="1"/>
          </p:cNvSpPr>
          <p:nvPr>
            <p:ph type="ftr" sz="quarter" idx="2"/>
          </p:nvPr>
        </p:nvSpPr>
        <p:spPr>
          <a:xfrm>
            <a:off x="0" y="8772668"/>
            <a:ext cx="3037840" cy="461804"/>
          </a:xfrm>
          <a:prstGeom prst="rect">
            <a:avLst/>
          </a:prstGeom>
        </p:spPr>
        <p:txBody>
          <a:bodyPr vert="horz" lIns="92830" tIns="46415" rIns="92830" bIns="46415" rtlCol="0" anchor="b"/>
          <a:lstStyle>
            <a:lvl1pPr algn="l">
              <a:defRPr sz="1200"/>
            </a:lvl1pPr>
          </a:lstStyle>
          <a:p>
            <a:endParaRPr lang="ro-RO"/>
          </a:p>
        </p:txBody>
      </p:sp>
      <p:sp>
        <p:nvSpPr>
          <p:cNvPr id="5" name="Slide Number Placeholder 4"/>
          <p:cNvSpPr>
            <a:spLocks noGrp="1"/>
          </p:cNvSpPr>
          <p:nvPr>
            <p:ph type="sldNum" sz="quarter" idx="3"/>
          </p:nvPr>
        </p:nvSpPr>
        <p:spPr>
          <a:xfrm>
            <a:off x="3970938" y="8772668"/>
            <a:ext cx="3037840" cy="461804"/>
          </a:xfrm>
          <a:prstGeom prst="rect">
            <a:avLst/>
          </a:prstGeom>
        </p:spPr>
        <p:txBody>
          <a:bodyPr vert="horz" lIns="92830" tIns="46415" rIns="92830" bIns="46415" rtlCol="0" anchor="b"/>
          <a:lstStyle>
            <a:lvl1pPr algn="r">
              <a:defRPr sz="1200"/>
            </a:lvl1pPr>
          </a:lstStyle>
          <a:p>
            <a:fld id="{0C4EE9B5-2334-4B17-95B6-1749ED3D7A37}" type="slidenum">
              <a:rPr lang="ro-RO" smtClean="0"/>
              <a:t>‹#›</a:t>
            </a:fld>
            <a:endParaRPr lang="ro-RO"/>
          </a:p>
        </p:txBody>
      </p:sp>
    </p:spTree>
    <p:extLst>
      <p:ext uri="{BB962C8B-B14F-4D97-AF65-F5344CB8AC3E}">
        <p14:creationId xmlns:p14="http://schemas.microsoft.com/office/powerpoint/2010/main" val="18172214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lang="ro-RO"/>
          </a:p>
        </p:txBody>
      </p:sp>
      <p:sp>
        <p:nvSpPr>
          <p:cNvPr id="3" name="Date Placeholder 2"/>
          <p:cNvSpPr>
            <a:spLocks noGrp="1"/>
          </p:cNvSpPr>
          <p:nvPr>
            <p:ph type="dt" idx="1"/>
          </p:nvPr>
        </p:nvSpPr>
        <p:spPr>
          <a:xfrm>
            <a:off x="3970938" y="0"/>
            <a:ext cx="3037840" cy="461804"/>
          </a:xfrm>
          <a:prstGeom prst="rect">
            <a:avLst/>
          </a:prstGeom>
        </p:spPr>
        <p:txBody>
          <a:bodyPr vert="horz" lIns="92830" tIns="46415" rIns="92830" bIns="46415" rtlCol="0"/>
          <a:lstStyle>
            <a:lvl1pPr algn="r">
              <a:defRPr sz="1200"/>
            </a:lvl1pPr>
          </a:lstStyle>
          <a:p>
            <a:fld id="{03C3691B-CF61-46E4-B352-9BFAB74E8EED}" type="datetimeFigureOut">
              <a:rPr lang="ro-RO" smtClean="0"/>
              <a:t>04.10.2017</a:t>
            </a:fld>
            <a:endParaRPr lang="ro-RO"/>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endParaRPr lang="ro-RO"/>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830" tIns="46415" rIns="92830" bIns="464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6" name="Footer Placeholder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a:defRPr sz="1200"/>
            </a:lvl1pPr>
          </a:lstStyle>
          <a:p>
            <a:endParaRPr lang="ro-RO"/>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2830" tIns="46415" rIns="92830" bIns="46415" rtlCol="0" anchor="b"/>
          <a:lstStyle>
            <a:lvl1pPr algn="r">
              <a:defRPr sz="1200"/>
            </a:lvl1pPr>
          </a:lstStyle>
          <a:p>
            <a:fld id="{5A6EA338-9395-4F66-9425-315B74E97C61}" type="slidenum">
              <a:rPr lang="ro-RO" smtClean="0"/>
              <a:t>‹#›</a:t>
            </a:fld>
            <a:endParaRPr lang="ro-RO"/>
          </a:p>
        </p:txBody>
      </p:sp>
    </p:spTree>
    <p:extLst>
      <p:ext uri="{BB962C8B-B14F-4D97-AF65-F5344CB8AC3E}">
        <p14:creationId xmlns:p14="http://schemas.microsoft.com/office/powerpoint/2010/main" val="3552169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fld id="{5A6EA338-9395-4F66-9425-315B74E97C61}" type="slidenum">
              <a:rPr lang="ro-RO" smtClean="0"/>
              <a:t>1</a:t>
            </a:fld>
            <a:endParaRPr lang="ro-RO"/>
          </a:p>
        </p:txBody>
      </p:sp>
    </p:spTree>
    <p:extLst>
      <p:ext uri="{BB962C8B-B14F-4D97-AF65-F5344CB8AC3E}">
        <p14:creationId xmlns:p14="http://schemas.microsoft.com/office/powerpoint/2010/main" val="27631869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a:p>
        </p:txBody>
      </p:sp>
      <p:sp>
        <p:nvSpPr>
          <p:cNvPr id="4" name="Slide Number Placeholder 3"/>
          <p:cNvSpPr>
            <a:spLocks noGrp="1"/>
          </p:cNvSpPr>
          <p:nvPr>
            <p:ph type="sldNum" sz="quarter" idx="10"/>
          </p:nvPr>
        </p:nvSpPr>
        <p:spPr/>
        <p:txBody>
          <a:bodyPr/>
          <a:lstStyle/>
          <a:p>
            <a:fld id="{5A6EA338-9395-4F66-9425-315B74E97C61}" type="slidenum">
              <a:rPr lang="ro-RO" smtClean="0"/>
              <a:t>2</a:t>
            </a:fld>
            <a:endParaRPr lang="ro-RO"/>
          </a:p>
        </p:txBody>
      </p:sp>
    </p:spTree>
    <p:extLst>
      <p:ext uri="{BB962C8B-B14F-4D97-AF65-F5344CB8AC3E}">
        <p14:creationId xmlns:p14="http://schemas.microsoft.com/office/powerpoint/2010/main" val="3143946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6EA338-9395-4F66-9425-315B74E97C61}" type="slidenum">
              <a:rPr lang="ro-RO" smtClean="0"/>
              <a:t>7</a:t>
            </a:fld>
            <a:endParaRPr lang="ro-RO"/>
          </a:p>
        </p:txBody>
      </p:sp>
    </p:spTree>
    <p:extLst>
      <p:ext uri="{BB962C8B-B14F-4D97-AF65-F5344CB8AC3E}">
        <p14:creationId xmlns:p14="http://schemas.microsoft.com/office/powerpoint/2010/main" val="1934293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44123D-F9FC-4043-8AAB-A62727B0D1B5}" type="datetime1">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1BB9BC-6081-4CDC-A533-ED2038889A83}" type="datetime1">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A89B3C-3471-46C0-8953-0C98D6278EC6}" type="datetime1">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FF5165-6D4B-4B19-BAEC-D11A52FACA8B}" type="datetime1">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C61796-CADC-440E-A800-C1E01F385F26}" type="datetime1">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F70A4C-1A98-4361-B2F0-D83BC602300F}" type="datetime1">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B41BDB-0E3C-4538-AAC2-A0A9A22D80D0}" type="datetime1">
              <a:rPr lang="en-US" smtClean="0"/>
              <a:t>10/4/2017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284683-7D63-4D46-B931-E5EB6CCC5B0E}" type="datetime1">
              <a:rPr lang="en-US" smtClean="0"/>
              <a:t>10/4/2017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00175F-7927-41CD-9173-4DB5842758AD}" type="datetime1">
              <a:rPr lang="en-US" smtClean="0"/>
              <a:t>10/4/2017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6592DA-29BB-4CD3-AB5F-EBD79FC9D3AA}" type="datetime1">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477700-279D-4F1D-8A7C-AB1AD6A18F92}" type="datetime1">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50B4B3-5AF8-4FF4-AD35-B7D593D69FAC}" type="datetime1">
              <a:rPr lang="en-US" smtClean="0"/>
              <a:t>10/4/2017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7" name="Picture 2" descr="C:\Users\madalina.valean\Desktop\Picture3.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457200" y="228600"/>
            <a:ext cx="8229600" cy="1447799"/>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7.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828800"/>
            <a:ext cx="8382000" cy="3124200"/>
          </a:xfrm>
        </p:spPr>
        <p:txBody>
          <a:bodyPr>
            <a:normAutofit fontScale="90000"/>
          </a:bodyPr>
          <a:lstStyle/>
          <a:p>
            <a:r>
              <a:rPr lang="en-US" b="1" i="1" dirty="0" smtClean="0">
                <a:solidFill>
                  <a:srgbClr val="0070C0"/>
                </a:solidFill>
              </a:rPr>
              <a:t>ELABORAREA STRATEGIILOR de DEZVOLTARE LOCAL</a:t>
            </a:r>
            <a:r>
              <a:rPr lang="ro-RO" b="1" i="1" dirty="0" smtClean="0">
                <a:solidFill>
                  <a:srgbClr val="0070C0"/>
                </a:solidFill>
              </a:rPr>
              <a:t>Ă (SDL) </a:t>
            </a:r>
            <a:br>
              <a:rPr lang="ro-RO" b="1" i="1" dirty="0" smtClean="0">
                <a:solidFill>
                  <a:srgbClr val="0070C0"/>
                </a:solidFill>
              </a:rPr>
            </a:br>
            <a:r>
              <a:rPr lang="en-US" b="1" i="1" dirty="0" smtClean="0">
                <a:solidFill>
                  <a:srgbClr val="0070C0"/>
                </a:solidFill>
              </a:rPr>
              <a:t>N</a:t>
            </a:r>
            <a:r>
              <a:rPr lang="ro-RO" b="1" i="1" dirty="0" smtClean="0">
                <a:solidFill>
                  <a:srgbClr val="0070C0"/>
                </a:solidFill>
              </a:rPr>
              <a:t>ivelul </a:t>
            </a:r>
            <a:r>
              <a:rPr lang="ro-RO" b="1" i="1" dirty="0">
                <a:solidFill>
                  <a:srgbClr val="0070C0"/>
                </a:solidFill>
              </a:rPr>
              <a:t>orașelor/municipiilor cu peste 20.000 </a:t>
            </a:r>
            <a:r>
              <a:rPr lang="ro-RO" b="1" i="1" dirty="0" smtClean="0">
                <a:solidFill>
                  <a:srgbClr val="0070C0"/>
                </a:solidFill>
              </a:rPr>
              <a:t>locuitori</a:t>
            </a:r>
            <a:br>
              <a:rPr lang="ro-RO" b="1" i="1" dirty="0" smtClean="0">
                <a:solidFill>
                  <a:srgbClr val="0070C0"/>
                </a:solidFill>
              </a:rPr>
            </a:br>
            <a:r>
              <a:rPr lang="ro-RO" b="1" dirty="0">
                <a:solidFill>
                  <a:srgbClr val="FF0000"/>
                </a:solidFill>
              </a:rPr>
              <a:t>CRITERII DE ELIGIBILITATE </a:t>
            </a:r>
            <a:r>
              <a:rPr lang="ro-RO" b="1" dirty="0" smtClean="0">
                <a:solidFill>
                  <a:srgbClr val="FF0000"/>
                </a:solidFill>
              </a:rPr>
              <a:t>SDL</a:t>
            </a:r>
            <a:r>
              <a:rPr lang="en-US" b="1" dirty="0" smtClean="0">
                <a:solidFill>
                  <a:srgbClr val="FF0000"/>
                </a:solidFill>
              </a:rPr>
              <a:t> - E</a:t>
            </a:r>
            <a:endParaRPr lang="ro-RO" b="1" i="1" dirty="0">
              <a:solidFill>
                <a:srgbClr val="FF0000"/>
              </a:solidFill>
            </a:endParaRPr>
          </a:p>
        </p:txBody>
      </p:sp>
      <p:sp>
        <p:nvSpPr>
          <p:cNvPr id="3" name="Subtitle 2"/>
          <p:cNvSpPr>
            <a:spLocks noGrp="1"/>
          </p:cNvSpPr>
          <p:nvPr>
            <p:ph type="subTitle" idx="1"/>
          </p:nvPr>
        </p:nvSpPr>
        <p:spPr>
          <a:xfrm>
            <a:off x="1371600" y="4953000"/>
            <a:ext cx="6400800" cy="1219200"/>
          </a:xfrm>
        </p:spPr>
        <p:txBody>
          <a:bodyPr>
            <a:normAutofit fontScale="77500" lnSpcReduction="20000"/>
          </a:bodyPr>
          <a:lstStyle/>
          <a:p>
            <a:endParaRPr lang="ro-RO" dirty="0" smtClean="0"/>
          </a:p>
          <a:p>
            <a:r>
              <a:rPr lang="ro-RO" sz="3800" b="1" i="1" dirty="0" smtClean="0">
                <a:solidFill>
                  <a:schemeClr val="tx1"/>
                </a:solidFill>
              </a:rPr>
              <a:t>București</a:t>
            </a:r>
          </a:p>
          <a:p>
            <a:r>
              <a:rPr lang="ro-RO" b="1" dirty="0" smtClean="0">
                <a:solidFill>
                  <a:schemeClr val="tx1"/>
                </a:solidFill>
              </a:rPr>
              <a:t>- 4 , 6 octombrie 2017 -</a:t>
            </a:r>
            <a:endParaRPr lang="ro-RO" b="1" dirty="0">
              <a:solidFill>
                <a:schemeClr val="tx1"/>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1584927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576354670"/>
              </p:ext>
            </p:extLst>
          </p:nvPr>
        </p:nvGraphicFramePr>
        <p:xfrm>
          <a:off x="228600" y="2514600"/>
          <a:ext cx="8763000" cy="807719"/>
        </p:xfrm>
        <a:graphic>
          <a:graphicData uri="http://schemas.openxmlformats.org/drawingml/2006/table">
            <a:tbl>
              <a:tblPr firstRow="1" firstCol="1" lastRow="1" lastCol="1" bandRow="1" bandCol="1"/>
              <a:tblGrid>
                <a:gridCol w="304800"/>
                <a:gridCol w="4572000"/>
                <a:gridCol w="2819400"/>
                <a:gridCol w="1066800"/>
              </a:tblGrid>
              <a:tr h="807719">
                <a:tc>
                  <a:txBody>
                    <a:bodyPr/>
                    <a:lstStyle/>
                    <a:p>
                      <a:pPr algn="just">
                        <a:spcBef>
                          <a:spcPts val="600"/>
                        </a:spcBef>
                        <a:spcAft>
                          <a:spcPts val="0"/>
                        </a:spcAft>
                      </a:pPr>
                      <a:r>
                        <a:rPr lang="ro-RO" sz="1400" b="1" dirty="0">
                          <a:solidFill>
                            <a:srgbClr val="1F497D"/>
                          </a:solidFill>
                          <a:effectLst/>
                          <a:latin typeface="Calibri"/>
                          <a:ea typeface="Calibri"/>
                          <a:cs typeface="Times New Roman"/>
                        </a:rPr>
                        <a:t> </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ro-RO" sz="1400" b="1" dirty="0">
                          <a:solidFill>
                            <a:srgbClr val="1F497D"/>
                          </a:solidFill>
                          <a:effectLst/>
                          <a:latin typeface="Calibri"/>
                          <a:ea typeface="Calibri"/>
                          <a:cs typeface="Times New Roman"/>
                        </a:rPr>
                        <a:t>Criteriile E</a:t>
                      </a:r>
                      <a:endParaRPr lang="ro-RO"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7365D"/>
                          </a:solidFill>
                          <a:effectLst/>
                          <a:latin typeface="Calibri"/>
                          <a:ea typeface="MS Mincho"/>
                          <a:cs typeface="Arial"/>
                        </a:rPr>
                        <a:t>Explica</a:t>
                      </a:r>
                      <a:r>
                        <a:rPr lang="ro-RO" sz="1400" b="1" dirty="0">
                          <a:solidFill>
                            <a:srgbClr val="17365D"/>
                          </a:solidFill>
                          <a:effectLst/>
                          <a:latin typeface="Calibri"/>
                          <a:ea typeface="MS Mincho"/>
                          <a:cs typeface="Times New Roman"/>
                        </a:rPr>
                        <a:t>ț</a:t>
                      </a:r>
                      <a:r>
                        <a:rPr lang="ro-RO" sz="1400" b="1" dirty="0">
                          <a:solidFill>
                            <a:srgbClr val="17365D"/>
                          </a:solidFill>
                          <a:effectLst/>
                          <a:latin typeface="Calibri"/>
                          <a:ea typeface="MS Mincho"/>
                          <a:cs typeface="Arial"/>
                        </a:rPr>
                        <a:t>ii (documente care se verifică)</a:t>
                      </a:r>
                      <a:endParaRPr lang="ro-RO" sz="14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F497D"/>
                          </a:solidFill>
                          <a:effectLst/>
                          <a:latin typeface="Calibri"/>
                          <a:ea typeface="Calibri"/>
                          <a:cs typeface="Segoe UI"/>
                        </a:rPr>
                        <a:t>Îndeplinire criteriu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914400" y="1447800"/>
            <a:ext cx="7391400" cy="984885"/>
          </a:xfrm>
          <a:prstGeom prst="rect">
            <a:avLst/>
          </a:prstGeom>
          <a:noFill/>
        </p:spPr>
        <p:txBody>
          <a:bodyPr wrap="square" rtlCol="0">
            <a:spAutoFit/>
          </a:bodyPr>
          <a:lstStyle/>
          <a:p>
            <a:pPr algn="ctr"/>
            <a:r>
              <a:rPr lang="ro-RO" sz="2900" b="1" dirty="0">
                <a:solidFill>
                  <a:schemeClr val="tx2"/>
                </a:solidFill>
              </a:rPr>
              <a:t>CRITERII DE ELIGIBILITATE </a:t>
            </a:r>
            <a:r>
              <a:rPr lang="ro-RO" sz="2900" b="1" dirty="0" smtClean="0">
                <a:solidFill>
                  <a:schemeClr val="tx2"/>
                </a:solidFill>
              </a:rPr>
              <a:t>SDL</a:t>
            </a:r>
          </a:p>
          <a:p>
            <a:pPr algn="ctr"/>
            <a:r>
              <a:rPr lang="ro-RO" sz="2900" b="1" dirty="0" smtClean="0">
                <a:solidFill>
                  <a:schemeClr val="tx2"/>
                </a:solidFill>
              </a:rPr>
              <a:t>- continuare-</a:t>
            </a:r>
            <a:endParaRPr lang="ro-RO" sz="2900" dirty="0">
              <a:solidFill>
                <a:schemeClr val="tx2"/>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3193516635"/>
              </p:ext>
            </p:extLst>
          </p:nvPr>
        </p:nvGraphicFramePr>
        <p:xfrm>
          <a:off x="228601" y="3352800"/>
          <a:ext cx="8762999" cy="3368675"/>
        </p:xfrm>
        <a:graphic>
          <a:graphicData uri="http://schemas.openxmlformats.org/drawingml/2006/table">
            <a:tbl>
              <a:tblPr firstRow="1" firstCol="1" lastRow="1" lastCol="1" bandRow="1" bandCol="1"/>
              <a:tblGrid>
                <a:gridCol w="304799"/>
                <a:gridCol w="4572000"/>
                <a:gridCol w="2819400"/>
                <a:gridCol w="533400"/>
                <a:gridCol w="533400"/>
              </a:tblGrid>
              <a:tr h="3368675">
                <a:tc>
                  <a:txBody>
                    <a:bodyPr/>
                    <a:lstStyle/>
                    <a:p>
                      <a:pPr algn="just">
                        <a:spcBef>
                          <a:spcPts val="600"/>
                        </a:spcBef>
                        <a:spcAft>
                          <a:spcPts val="0"/>
                        </a:spcAft>
                      </a:pPr>
                      <a:r>
                        <a:rPr lang="ro-RO" sz="1400" dirty="0">
                          <a:solidFill>
                            <a:srgbClr val="1F497D"/>
                          </a:solidFill>
                          <a:effectLst/>
                          <a:latin typeface="Calibri"/>
                          <a:ea typeface="Calibri"/>
                          <a:cs typeface="Times New Roman"/>
                        </a:rPr>
                        <a:t>2.</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ro-RO" sz="1600" dirty="0">
                          <a:solidFill>
                            <a:srgbClr val="1F497D"/>
                          </a:solidFill>
                          <a:effectLst/>
                          <a:latin typeface="Calibri"/>
                          <a:ea typeface="Calibri"/>
                          <a:cs typeface="Times New Roman"/>
                        </a:rPr>
                        <a:t>Planul de acțiune al SDL are caracter integrat la nivelul teritoriului selectat și vizează măsuri  multisectoriale:</a:t>
                      </a:r>
                      <a:endParaRPr lang="ro-RO" sz="1600" dirty="0">
                        <a:effectLst/>
                        <a:latin typeface="Calibri"/>
                        <a:ea typeface="Calibri"/>
                        <a:cs typeface="Times New Roman"/>
                      </a:endParaRPr>
                    </a:p>
                    <a:p>
                      <a:pPr marL="342900" lvl="0" indent="-342900" algn="just">
                        <a:spcBef>
                          <a:spcPts val="300"/>
                        </a:spcBef>
                        <a:spcAft>
                          <a:spcPts val="300"/>
                        </a:spcAft>
                        <a:buFont typeface="Wingdings"/>
                        <a:buChar char=""/>
                      </a:pPr>
                      <a:r>
                        <a:rPr lang="ro-RO" sz="1600" dirty="0">
                          <a:solidFill>
                            <a:srgbClr val="1F497D"/>
                          </a:solidFill>
                          <a:effectLst/>
                          <a:latin typeface="Calibri"/>
                          <a:ea typeface="Calibri"/>
                          <a:cs typeface="Times New Roman"/>
                        </a:rPr>
                        <a:t>Intervențiile FEDR din cadrul SDL vizează cel puțin două din tipurile de acțiuni finanțabile prin POR și </a:t>
                      </a:r>
                      <a:endParaRPr lang="ro-RO" sz="1600" dirty="0">
                        <a:effectLst/>
                        <a:latin typeface="Calibri"/>
                        <a:ea typeface="Calibri"/>
                        <a:cs typeface="Times New Roman"/>
                      </a:endParaRPr>
                    </a:p>
                    <a:p>
                      <a:pPr marL="342900" lvl="0" indent="-342900" algn="just">
                        <a:spcAft>
                          <a:spcPts val="0"/>
                        </a:spcAft>
                        <a:buFont typeface="Wingdings"/>
                        <a:buChar char=""/>
                      </a:pPr>
                      <a:r>
                        <a:rPr lang="ro-RO" sz="1600" dirty="0">
                          <a:solidFill>
                            <a:srgbClr val="1F497D"/>
                          </a:solidFill>
                          <a:effectLst/>
                          <a:latin typeface="Calibri"/>
                          <a:ea typeface="Calibri"/>
                          <a:cs typeface="Times New Roman"/>
                        </a:rPr>
                        <a:t>Intervențiile FSE vizează acțiuni integrate (pachete integrate de măsuri în funcție de  nevoile grupurilor țintă vizate), în sensul abordării a cel puțin două domenii de intervenție (educație, ocupare, servicii sociale, asistență socială, combaterea discriminării etc.);</a:t>
                      </a:r>
                      <a:endParaRPr lang="ro-R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indent="0" algn="just">
                        <a:spcAft>
                          <a:spcPts val="0"/>
                        </a:spcAft>
                        <a:buFont typeface="Calibri"/>
                        <a:buNone/>
                        <a:tabLst>
                          <a:tab pos="2503170" algn="r"/>
                          <a:tab pos="2503170" algn="r"/>
                          <a:tab pos="2834640" algn="r"/>
                        </a:tabLst>
                      </a:pPr>
                      <a:r>
                        <a:rPr lang="ro-RO" sz="1600" kern="1200" dirty="0" smtClean="0">
                          <a:solidFill>
                            <a:srgbClr val="1F497D"/>
                          </a:solidFill>
                          <a:effectLst/>
                          <a:latin typeface="Calibri"/>
                          <a:ea typeface="MS Mincho"/>
                          <a:cs typeface="Segoe UI"/>
                        </a:rPr>
                        <a:t>-</a:t>
                      </a:r>
                      <a:r>
                        <a:rPr lang="ro-RO" sz="1600" kern="1200" dirty="0" smtClean="0">
                          <a:solidFill>
                            <a:srgbClr val="1F497D"/>
                          </a:solidFill>
                          <a:effectLst/>
                          <a:latin typeface="Calibri"/>
                          <a:ea typeface="MS Mincho"/>
                          <a:cs typeface="Segoe UI"/>
                        </a:rPr>
                        <a:t>Tabel </a:t>
                      </a:r>
                      <a:r>
                        <a:rPr lang="ro-RO" sz="1600" kern="1200" dirty="0">
                          <a:solidFill>
                            <a:srgbClr val="1F497D"/>
                          </a:solidFill>
                          <a:effectLst/>
                          <a:latin typeface="Calibri"/>
                          <a:ea typeface="MS Mincho"/>
                          <a:cs typeface="Segoe UI"/>
                        </a:rPr>
                        <a:t>6 – </a:t>
                      </a:r>
                      <a:r>
                        <a:rPr lang="ro-RO" sz="1600" kern="1200" dirty="0" smtClean="0">
                          <a:solidFill>
                            <a:srgbClr val="1F497D"/>
                          </a:solidFill>
                          <a:effectLst/>
                          <a:latin typeface="Calibri"/>
                          <a:ea typeface="MS Mincho"/>
                          <a:cs typeface="Segoe UI"/>
                        </a:rPr>
                        <a:t>Distribuția măsurilor pe zonele distincte din teritoriul SDL</a:t>
                      </a:r>
                      <a:r>
                        <a:rPr lang="en-US" sz="1600" kern="1200" dirty="0" smtClean="0">
                          <a:solidFill>
                            <a:srgbClr val="1F497D"/>
                          </a:solidFill>
                          <a:effectLst/>
                          <a:latin typeface="Calibri"/>
                          <a:ea typeface="MS Mincho"/>
                          <a:cs typeface="Segoe UI"/>
                        </a:rPr>
                        <a:t> (</a:t>
                      </a:r>
                      <a:r>
                        <a:rPr lang="ro-RO" sz="1600" kern="1200" dirty="0" smtClean="0">
                          <a:solidFill>
                            <a:srgbClr val="1F497D"/>
                          </a:solidFill>
                          <a:effectLst/>
                          <a:latin typeface="Calibri"/>
                          <a:ea typeface="MS Mincho"/>
                          <a:cs typeface="Segoe UI"/>
                        </a:rPr>
                        <a:t>Model Cadru SDL</a:t>
                      </a:r>
                      <a:r>
                        <a:rPr lang="en-US" sz="1600" kern="1200" dirty="0" smtClean="0">
                          <a:solidFill>
                            <a:srgbClr val="1F497D"/>
                          </a:solidFill>
                          <a:effectLst/>
                          <a:latin typeface="Calibri"/>
                          <a:ea typeface="MS Mincho"/>
                          <a:cs typeface="Segoe UI"/>
                        </a:rPr>
                        <a:t>)</a:t>
                      </a:r>
                    </a:p>
                    <a:p>
                      <a:pPr marL="0" marR="0" lvl="0" indent="0" algn="just" defTabSz="914400" rtl="0" eaLnBrk="1" fontAlgn="auto" latinLnBrk="0" hangingPunct="1">
                        <a:lnSpc>
                          <a:spcPct val="100000"/>
                        </a:lnSpc>
                        <a:spcBef>
                          <a:spcPts val="0"/>
                        </a:spcBef>
                        <a:spcAft>
                          <a:spcPts val="0"/>
                        </a:spcAft>
                        <a:buClrTx/>
                        <a:buSzTx/>
                        <a:buFont typeface="Calibri"/>
                        <a:buNone/>
                        <a:tabLst>
                          <a:tab pos="2503170" algn="r"/>
                          <a:tab pos="2503170" algn="r"/>
                          <a:tab pos="2834640" algn="r"/>
                        </a:tabLst>
                        <a:defRPr/>
                      </a:pPr>
                      <a:r>
                        <a:rPr lang="ro-RO" sz="1400" kern="1200" dirty="0" smtClean="0">
                          <a:solidFill>
                            <a:srgbClr val="1F497D"/>
                          </a:solidFill>
                          <a:effectLst/>
                          <a:latin typeface="Calibri"/>
                          <a:ea typeface="MS Mincho"/>
                          <a:cs typeface="Segoe UI"/>
                        </a:rPr>
                        <a:t>ANEXA 18: Distribuția măsurilor pe zonele din teritoriul SDL, pe modelul arătat în Tabelul 6.</a:t>
                      </a:r>
                    </a:p>
                    <a:p>
                      <a:pPr marL="0" lvl="0" indent="0" algn="just">
                        <a:spcAft>
                          <a:spcPts val="0"/>
                        </a:spcAft>
                        <a:buFont typeface="Calibri"/>
                        <a:buNone/>
                        <a:tabLst>
                          <a:tab pos="2503170" algn="r"/>
                          <a:tab pos="2503170" algn="r"/>
                          <a:tab pos="2834640" algn="r"/>
                        </a:tabLst>
                      </a:pPr>
                      <a:r>
                        <a:rPr lang="ro-RO" sz="1600" kern="1200" dirty="0" smtClean="0">
                          <a:solidFill>
                            <a:srgbClr val="1F497D"/>
                          </a:solidFill>
                          <a:effectLst/>
                          <a:latin typeface="Calibri"/>
                          <a:ea typeface="MS Mincho"/>
                          <a:cs typeface="Segoe UI"/>
                        </a:rPr>
                        <a:t>-</a:t>
                      </a:r>
                      <a:r>
                        <a:rPr lang="ro-RO" sz="1600" kern="1200" dirty="0" smtClean="0">
                          <a:solidFill>
                            <a:srgbClr val="1F497D"/>
                          </a:solidFill>
                          <a:effectLst/>
                          <a:latin typeface="Calibri"/>
                          <a:ea typeface="MS Mincho"/>
                          <a:cs typeface="Segoe UI"/>
                        </a:rPr>
                        <a:t>Tabel </a:t>
                      </a:r>
                      <a:r>
                        <a:rPr lang="ro-RO" sz="1600" kern="1200" dirty="0">
                          <a:solidFill>
                            <a:srgbClr val="1F497D"/>
                          </a:solidFill>
                          <a:effectLst/>
                          <a:latin typeface="Calibri"/>
                          <a:ea typeface="MS Mincho"/>
                          <a:cs typeface="Segoe UI"/>
                        </a:rPr>
                        <a:t>7 – </a:t>
                      </a:r>
                      <a:r>
                        <a:rPr lang="ro-RO" sz="1600" kern="1200" dirty="0" smtClean="0">
                          <a:solidFill>
                            <a:srgbClr val="1F497D"/>
                          </a:solidFill>
                          <a:effectLst/>
                          <a:latin typeface="Calibri"/>
                          <a:ea typeface="MS Mincho"/>
                          <a:cs typeface="Segoe UI"/>
                        </a:rPr>
                        <a:t>Distribuția măsurilor pe sectoare și tipuri de investiții (Model </a:t>
                      </a:r>
                      <a:r>
                        <a:rPr lang="ro-RO" sz="1600" kern="1200" dirty="0">
                          <a:solidFill>
                            <a:srgbClr val="1F497D"/>
                          </a:solidFill>
                          <a:effectLst/>
                          <a:latin typeface="Calibri"/>
                          <a:ea typeface="MS Mincho"/>
                          <a:cs typeface="Segoe UI"/>
                        </a:rPr>
                        <a:t>Cadru </a:t>
                      </a:r>
                      <a:r>
                        <a:rPr lang="ro-RO" sz="1600" kern="1200" dirty="0" smtClean="0">
                          <a:solidFill>
                            <a:srgbClr val="1F497D"/>
                          </a:solidFill>
                          <a:effectLst/>
                          <a:latin typeface="Calibri"/>
                          <a:ea typeface="MS Mincho"/>
                          <a:cs typeface="Segoe UI"/>
                        </a:rPr>
                        <a:t>SDL)</a:t>
                      </a:r>
                      <a:endParaRPr lang="ro-RO" sz="1600" kern="1200" dirty="0">
                        <a:solidFill>
                          <a:srgbClr val="1F497D"/>
                        </a:solidFill>
                        <a:effectLst/>
                        <a:latin typeface="Calibri"/>
                        <a:ea typeface="MS Mincho"/>
                        <a:cs typeface="Segoe UI"/>
                      </a:endParaRPr>
                    </a:p>
                    <a:p>
                      <a:pPr algn="just"/>
                      <a:r>
                        <a:rPr lang="ro-RO" sz="1400" kern="1200" dirty="0" smtClean="0">
                          <a:solidFill>
                            <a:srgbClr val="1F497D"/>
                          </a:solidFill>
                          <a:effectLst/>
                          <a:latin typeface="Calibri"/>
                          <a:ea typeface="MS Mincho"/>
                          <a:cs typeface="Segoe UI"/>
                        </a:rPr>
                        <a:t>ANEXA 19: Distribuția măsurilor pe sectoare și tipuri de investiții, pe modelul din Tabelul 7.</a:t>
                      </a:r>
                      <a:endParaRPr lang="en-US" sz="1400" kern="1200" dirty="0" smtClean="0">
                        <a:solidFill>
                          <a:srgbClr val="1F497D"/>
                        </a:solidFill>
                        <a:effectLst/>
                        <a:latin typeface="Calibri"/>
                        <a:ea typeface="MS Mincho"/>
                        <a:cs typeface="Segoe UI"/>
                      </a:endParaRPr>
                    </a:p>
                    <a:p>
                      <a:pPr marL="0" lvl="0" indent="0" algn="l">
                        <a:spcAft>
                          <a:spcPts val="0"/>
                        </a:spcAft>
                        <a:buFont typeface="Calibri"/>
                        <a:buNone/>
                        <a:tabLst>
                          <a:tab pos="2503170" algn="r"/>
                          <a:tab pos="2503170" algn="r"/>
                          <a:tab pos="2834640" algn="r"/>
                        </a:tabLst>
                      </a:pPr>
                      <a:r>
                        <a:rPr lang="ro-RO" sz="1600" kern="1200" dirty="0" smtClean="0">
                          <a:solidFill>
                            <a:srgbClr val="1F497D"/>
                          </a:solidFill>
                          <a:effectLst/>
                          <a:latin typeface="Calibri"/>
                          <a:ea typeface="MS Mincho"/>
                          <a:cs typeface="Segoe UI"/>
                        </a:rPr>
                        <a:t>- </a:t>
                      </a:r>
                      <a:r>
                        <a:rPr lang="ro-RO" sz="1600" kern="1200" dirty="0" smtClean="0">
                          <a:solidFill>
                            <a:srgbClr val="1F497D"/>
                          </a:solidFill>
                          <a:effectLst/>
                          <a:latin typeface="Calibri"/>
                          <a:ea typeface="MS Mincho"/>
                          <a:cs typeface="Segoe UI"/>
                        </a:rPr>
                        <a:t>fișele </a:t>
                      </a:r>
                      <a:r>
                        <a:rPr lang="ro-RO" sz="1600" kern="1200" dirty="0">
                          <a:solidFill>
                            <a:srgbClr val="1F497D"/>
                          </a:solidFill>
                          <a:effectLst/>
                          <a:latin typeface="Calibri"/>
                          <a:ea typeface="MS Mincho"/>
                          <a:cs typeface="Segoe UI"/>
                        </a:rPr>
                        <a:t>aferente intervențiilor </a:t>
                      </a:r>
                      <a:r>
                        <a:rPr lang="ro-RO" sz="1600" kern="1200" dirty="0" smtClean="0">
                          <a:solidFill>
                            <a:srgbClr val="1F497D"/>
                          </a:solidFill>
                          <a:effectLst/>
                          <a:latin typeface="Calibri"/>
                          <a:ea typeface="MS Mincho"/>
                          <a:cs typeface="Segoe UI"/>
                        </a:rPr>
                        <a:t>FEDR</a:t>
                      </a:r>
                      <a:r>
                        <a:rPr lang="en-US" sz="1600" kern="1200" baseline="0" dirty="0" smtClean="0">
                          <a:solidFill>
                            <a:srgbClr val="1F497D"/>
                          </a:solidFill>
                          <a:effectLst/>
                          <a:latin typeface="Calibri"/>
                          <a:ea typeface="MS Mincho"/>
                          <a:cs typeface="Segoe UI"/>
                        </a:rPr>
                        <a:t> </a:t>
                      </a:r>
                      <a:r>
                        <a:rPr lang="ro-RO" sz="1600" kern="1200" baseline="0" dirty="0" smtClean="0">
                          <a:solidFill>
                            <a:srgbClr val="1F497D"/>
                          </a:solidFill>
                          <a:effectLst/>
                          <a:latin typeface="Calibri"/>
                          <a:ea typeface="MS Mincho"/>
                          <a:cs typeface="Segoe UI"/>
                        </a:rPr>
                        <a:t>și</a:t>
                      </a:r>
                      <a:r>
                        <a:rPr lang="ro-RO" sz="1600" kern="1200" dirty="0" smtClean="0">
                          <a:solidFill>
                            <a:srgbClr val="1F497D"/>
                          </a:solidFill>
                          <a:effectLst/>
                          <a:latin typeface="Calibri"/>
                          <a:ea typeface="MS Mincho"/>
                          <a:cs typeface="Segoe UI"/>
                        </a:rPr>
                        <a:t> </a:t>
                      </a:r>
                      <a:r>
                        <a:rPr lang="ro-RO" sz="1600" kern="1200" dirty="0">
                          <a:solidFill>
                            <a:srgbClr val="1F497D"/>
                          </a:solidFill>
                          <a:effectLst/>
                          <a:latin typeface="Calibri"/>
                          <a:ea typeface="MS Mincho"/>
                          <a:cs typeface="Segoe UI"/>
                        </a:rPr>
                        <a:t>intervențiilor </a:t>
                      </a:r>
                      <a:r>
                        <a:rPr lang="ro-RO" sz="1600" kern="1200" dirty="0" smtClean="0">
                          <a:solidFill>
                            <a:srgbClr val="1F497D"/>
                          </a:solidFill>
                          <a:effectLst/>
                          <a:latin typeface="Calibri"/>
                          <a:ea typeface="MS Mincho"/>
                          <a:cs typeface="Segoe UI"/>
                        </a:rPr>
                        <a:t>FSE</a:t>
                      </a:r>
                      <a:endParaRPr lang="ro-RO" sz="1600" kern="1200" dirty="0">
                        <a:solidFill>
                          <a:srgbClr val="1F497D"/>
                        </a:solidFill>
                        <a:effectLst/>
                        <a:latin typeface="Calibri"/>
                        <a:ea typeface="MS Mincho"/>
                        <a:cs typeface="Segoe U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1.Da</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a:solidFill>
                            <a:srgbClr val="1F497D"/>
                          </a:solidFill>
                          <a:effectLst/>
                          <a:latin typeface="Calibri"/>
                          <a:ea typeface="Calibri"/>
                          <a:cs typeface="Segoe UI"/>
                        </a:rPr>
                        <a:t>2.Nu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6"/>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12582716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990600"/>
          </a:xfrm>
        </p:spPr>
        <p:txBody>
          <a:bodyPr>
            <a:noAutofit/>
          </a:bodyPr>
          <a:lstStyle/>
          <a:p>
            <a:r>
              <a:rPr lang="ro-RO" sz="2900" b="1" dirty="0" smtClean="0">
                <a:solidFill>
                  <a:schemeClr val="tx2"/>
                </a:solidFill>
              </a:rPr>
              <a:t/>
            </a:r>
            <a:br>
              <a:rPr lang="ro-RO" sz="2900" b="1" dirty="0" smtClean="0">
                <a:solidFill>
                  <a:schemeClr val="tx2"/>
                </a:solidFill>
              </a:rPr>
            </a:br>
            <a:r>
              <a:rPr lang="ro-RO" sz="2900" b="1" dirty="0" smtClean="0">
                <a:solidFill>
                  <a:schemeClr val="tx2"/>
                </a:solidFill>
              </a:rPr>
              <a:t>CRITERII </a:t>
            </a:r>
            <a:r>
              <a:rPr lang="ro-RO" sz="2900" b="1" dirty="0">
                <a:solidFill>
                  <a:schemeClr val="tx2"/>
                </a:solidFill>
              </a:rPr>
              <a:t>DE ELIGIBILITATE SDL</a:t>
            </a:r>
            <a:br>
              <a:rPr lang="ro-RO" sz="2900" b="1" dirty="0">
                <a:solidFill>
                  <a:schemeClr val="tx2"/>
                </a:solidFill>
              </a:rPr>
            </a:br>
            <a:r>
              <a:rPr lang="ro-RO" sz="2900" b="1" dirty="0">
                <a:solidFill>
                  <a:schemeClr val="tx2"/>
                </a:solidFill>
              </a:rPr>
              <a:t>- continuare-</a:t>
            </a:r>
            <a:r>
              <a:rPr lang="ro-RO" sz="2900" dirty="0">
                <a:solidFill>
                  <a:schemeClr val="tx2"/>
                </a:solidFill>
              </a:rPr>
              <a:t/>
            </a:r>
            <a:br>
              <a:rPr lang="ro-RO" sz="2900" dirty="0">
                <a:solidFill>
                  <a:schemeClr val="tx2"/>
                </a:solidFill>
              </a:rPr>
            </a:br>
            <a:endParaRPr lang="en-US" sz="29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a:p>
        </p:txBody>
      </p:sp>
      <p:pic>
        <p:nvPicPr>
          <p:cNvPr id="142" name="Picture 141"/>
          <p:cNvPicPr>
            <a:picLocks noChangeAspect="1"/>
          </p:cNvPicPr>
          <p:nvPr/>
        </p:nvPicPr>
        <p:blipFill>
          <a:blip r:embed="rId2"/>
          <a:stretch>
            <a:fillRect/>
          </a:stretch>
        </p:blipFill>
        <p:spPr>
          <a:xfrm>
            <a:off x="609600" y="2209800"/>
            <a:ext cx="8077200" cy="4267200"/>
          </a:xfrm>
          <a:prstGeom prst="rect">
            <a:avLst/>
          </a:prstGeom>
        </p:spPr>
      </p:pic>
    </p:spTree>
    <p:extLst>
      <p:ext uri="{BB962C8B-B14F-4D97-AF65-F5344CB8AC3E}">
        <p14:creationId xmlns:p14="http://schemas.microsoft.com/office/powerpoint/2010/main" val="242343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989012"/>
          </a:xfrm>
        </p:spPr>
        <p:txBody>
          <a:bodyPr>
            <a:normAutofit fontScale="90000"/>
          </a:bodyPr>
          <a:lstStyle/>
          <a:p>
            <a:r>
              <a:rPr lang="ro-RO" b="1" dirty="0" smtClean="0">
                <a:solidFill>
                  <a:schemeClr val="tx2"/>
                </a:solidFill>
              </a:rPr>
              <a:t/>
            </a:r>
            <a:br>
              <a:rPr lang="ro-RO" b="1" dirty="0" smtClean="0">
                <a:solidFill>
                  <a:schemeClr val="tx2"/>
                </a:solidFill>
              </a:rPr>
            </a:br>
            <a:r>
              <a:rPr lang="ro-RO" sz="3200" b="1" dirty="0" smtClean="0">
                <a:solidFill>
                  <a:schemeClr val="tx2"/>
                </a:solidFill>
              </a:rPr>
              <a:t>CRITERII </a:t>
            </a:r>
            <a:r>
              <a:rPr lang="ro-RO" sz="3200" b="1" dirty="0">
                <a:solidFill>
                  <a:schemeClr val="tx2"/>
                </a:solidFill>
              </a:rPr>
              <a:t>DE ELIGIBILITATE SDL</a:t>
            </a:r>
            <a:br>
              <a:rPr lang="ro-RO" sz="3200" b="1" dirty="0">
                <a:solidFill>
                  <a:schemeClr val="tx2"/>
                </a:solidFill>
              </a:rPr>
            </a:br>
            <a:r>
              <a:rPr lang="ro-RO" sz="3200" b="1" dirty="0">
                <a:solidFill>
                  <a:schemeClr val="tx2"/>
                </a:solidFill>
              </a:rPr>
              <a:t>- continuare-</a:t>
            </a:r>
            <a:r>
              <a:rPr lang="ro-RO" sz="3200" dirty="0">
                <a:solidFill>
                  <a:schemeClr val="tx2"/>
                </a:solidFill>
              </a:rPr>
              <a:t/>
            </a:r>
            <a:br>
              <a:rPr lang="ro-RO" sz="3200" dirty="0">
                <a:solidFill>
                  <a:schemeClr val="tx2"/>
                </a:solidFill>
              </a:rPr>
            </a:br>
            <a:endParaRPr lang="en-US" sz="3200" dirty="0"/>
          </a:p>
        </p:txBody>
      </p:sp>
      <p:pic>
        <p:nvPicPr>
          <p:cNvPr id="5" name="Content Placeholder 4"/>
          <p:cNvPicPr>
            <a:picLocks noGrp="1" noChangeAspect="1"/>
          </p:cNvPicPr>
          <p:nvPr>
            <p:ph idx="1"/>
          </p:nvPr>
        </p:nvPicPr>
        <p:blipFill>
          <a:blip r:embed="rId2"/>
          <a:stretch>
            <a:fillRect/>
          </a:stretch>
        </p:blipFill>
        <p:spPr>
          <a:xfrm>
            <a:off x="304800" y="2514600"/>
            <a:ext cx="8001000" cy="3657599"/>
          </a:xfrm>
          <a:prstGeom prst="rect">
            <a:avLst/>
          </a:prstGeom>
        </p:spPr>
      </p:pic>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2253084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0"/>
            <a:ext cx="8077200" cy="914400"/>
          </a:xfrm>
        </p:spPr>
        <p:txBody>
          <a:bodyPr>
            <a:noAutofit/>
          </a:bodyPr>
          <a:lstStyle/>
          <a:p>
            <a:pPr lvl="0">
              <a:spcBef>
                <a:spcPts val="0"/>
              </a:spcBef>
            </a:pPr>
            <a:r>
              <a:rPr lang="ro-RO" sz="3200" b="1" dirty="0">
                <a:solidFill>
                  <a:srgbClr val="1F497D"/>
                </a:solidFill>
              </a:rPr>
              <a:t>CRITERII DE ELIGIBILITATE SDL</a:t>
            </a:r>
            <a:br>
              <a:rPr lang="ro-RO" sz="3200" b="1" dirty="0">
                <a:solidFill>
                  <a:srgbClr val="1F497D"/>
                </a:solidFill>
              </a:rPr>
            </a:br>
            <a:r>
              <a:rPr lang="ro-RO" sz="3200" b="1" dirty="0">
                <a:solidFill>
                  <a:srgbClr val="1F497D"/>
                </a:solidFill>
              </a:rPr>
              <a:t>- continuare-</a:t>
            </a:r>
            <a:r>
              <a:rPr lang="ro-RO" sz="3200" dirty="0">
                <a:solidFill>
                  <a:srgbClr val="1F497D"/>
                </a:solidFill>
              </a:rPr>
              <a:t/>
            </a:r>
            <a:br>
              <a:rPr lang="ro-RO" sz="3200" dirty="0">
                <a:solidFill>
                  <a:srgbClr val="1F497D"/>
                </a:solidFill>
              </a:rPr>
            </a:br>
            <a:endParaRPr lang="ro-RO" sz="3200" dirty="0">
              <a:solidFill>
                <a:schemeClr val="tx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48243151"/>
              </p:ext>
            </p:extLst>
          </p:nvPr>
        </p:nvGraphicFramePr>
        <p:xfrm>
          <a:off x="533400" y="2743200"/>
          <a:ext cx="8229600" cy="426720"/>
        </p:xfrm>
        <a:graphic>
          <a:graphicData uri="http://schemas.openxmlformats.org/drawingml/2006/table">
            <a:tbl>
              <a:tblPr firstRow="1" firstCol="1" lastRow="1" lastCol="1" bandRow="1" bandCol="1"/>
              <a:tblGrid>
                <a:gridCol w="304800"/>
                <a:gridCol w="4419600"/>
                <a:gridCol w="2362200"/>
                <a:gridCol w="1143000"/>
              </a:tblGrid>
              <a:tr h="350519">
                <a:tc>
                  <a:txBody>
                    <a:bodyPr/>
                    <a:lstStyle/>
                    <a:p>
                      <a:pPr algn="just">
                        <a:spcBef>
                          <a:spcPts val="600"/>
                        </a:spcBef>
                        <a:spcAft>
                          <a:spcPts val="0"/>
                        </a:spcAft>
                      </a:pPr>
                      <a:r>
                        <a:rPr lang="ro-RO" sz="1400" b="1" dirty="0">
                          <a:solidFill>
                            <a:srgbClr val="1F497D"/>
                          </a:solidFill>
                          <a:effectLst/>
                          <a:latin typeface="Calibri"/>
                          <a:ea typeface="Calibri"/>
                          <a:cs typeface="Times New Roman"/>
                        </a:rPr>
                        <a:t> </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ro-RO" sz="1400" b="1" dirty="0">
                          <a:solidFill>
                            <a:srgbClr val="1F497D"/>
                          </a:solidFill>
                          <a:effectLst/>
                          <a:latin typeface="Calibri"/>
                          <a:ea typeface="Calibri"/>
                          <a:cs typeface="Times New Roman"/>
                        </a:rPr>
                        <a:t>Criteriile E</a:t>
                      </a:r>
                      <a:endParaRPr lang="ro-RO"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7365D"/>
                          </a:solidFill>
                          <a:effectLst/>
                          <a:latin typeface="Calibri"/>
                          <a:ea typeface="MS Mincho"/>
                          <a:cs typeface="Arial"/>
                        </a:rPr>
                        <a:t>Explica</a:t>
                      </a:r>
                      <a:r>
                        <a:rPr lang="ro-RO" sz="1400" b="1" dirty="0">
                          <a:solidFill>
                            <a:srgbClr val="17365D"/>
                          </a:solidFill>
                          <a:effectLst/>
                          <a:latin typeface="Calibri"/>
                          <a:ea typeface="MS Mincho"/>
                          <a:cs typeface="Times New Roman"/>
                        </a:rPr>
                        <a:t>ț</a:t>
                      </a:r>
                      <a:r>
                        <a:rPr lang="ro-RO" sz="1400" b="1" dirty="0">
                          <a:solidFill>
                            <a:srgbClr val="17365D"/>
                          </a:solidFill>
                          <a:effectLst/>
                          <a:latin typeface="Calibri"/>
                          <a:ea typeface="MS Mincho"/>
                          <a:cs typeface="Arial"/>
                        </a:rPr>
                        <a:t>ii (documente care se verifică)</a:t>
                      </a:r>
                      <a:endParaRPr lang="ro-RO" sz="14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F497D"/>
                          </a:solidFill>
                          <a:effectLst/>
                          <a:latin typeface="Calibri"/>
                          <a:ea typeface="Calibri"/>
                          <a:cs typeface="Segoe UI"/>
                        </a:rPr>
                        <a:t>Îndeplinire criteriu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042670532"/>
              </p:ext>
            </p:extLst>
          </p:nvPr>
        </p:nvGraphicFramePr>
        <p:xfrm>
          <a:off x="533400" y="3193868"/>
          <a:ext cx="8229600" cy="2597331"/>
        </p:xfrm>
        <a:graphic>
          <a:graphicData uri="http://schemas.openxmlformats.org/drawingml/2006/table">
            <a:tbl>
              <a:tblPr firstRow="1" firstCol="1" lastRow="1" lastCol="1" bandRow="1" bandCol="1"/>
              <a:tblGrid>
                <a:gridCol w="304800"/>
                <a:gridCol w="4457700"/>
                <a:gridCol w="2324100"/>
                <a:gridCol w="525569"/>
                <a:gridCol w="617431"/>
              </a:tblGrid>
              <a:tr h="2597331">
                <a:tc>
                  <a:txBody>
                    <a:bodyPr/>
                    <a:lstStyle/>
                    <a:p>
                      <a:pPr algn="just">
                        <a:spcBef>
                          <a:spcPts val="600"/>
                        </a:spcBef>
                        <a:spcAft>
                          <a:spcPts val="0"/>
                        </a:spcAft>
                      </a:pPr>
                      <a:r>
                        <a:rPr lang="ro-RO" sz="1400" dirty="0">
                          <a:solidFill>
                            <a:srgbClr val="1F497D"/>
                          </a:solidFill>
                          <a:effectLst/>
                          <a:latin typeface="Calibri"/>
                          <a:ea typeface="Calibri"/>
                          <a:cs typeface="Times New Roman"/>
                        </a:rPr>
                        <a:t>3.</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45720" algn="just">
                        <a:spcBef>
                          <a:spcPts val="600"/>
                        </a:spcBef>
                        <a:spcAft>
                          <a:spcPts val="600"/>
                        </a:spcAft>
                        <a:tabLst>
                          <a:tab pos="19050" algn="l"/>
                        </a:tabLst>
                      </a:pPr>
                      <a:endParaRPr lang="en-US" sz="1400" dirty="0" smtClean="0">
                        <a:solidFill>
                          <a:srgbClr val="1F497D"/>
                        </a:solidFill>
                        <a:effectLst/>
                        <a:latin typeface="Calibri"/>
                        <a:ea typeface="Calibri"/>
                        <a:cs typeface="Times New Roman"/>
                      </a:endParaRPr>
                    </a:p>
                    <a:p>
                      <a:pPr marR="45720" algn="just">
                        <a:spcBef>
                          <a:spcPts val="600"/>
                        </a:spcBef>
                        <a:spcAft>
                          <a:spcPts val="600"/>
                        </a:spcAft>
                        <a:tabLst>
                          <a:tab pos="19050" algn="l"/>
                        </a:tabLst>
                      </a:pPr>
                      <a:endParaRPr lang="en-US" sz="1400" dirty="0" smtClean="0">
                        <a:solidFill>
                          <a:srgbClr val="1F497D"/>
                        </a:solidFill>
                        <a:effectLst/>
                        <a:latin typeface="Calibri"/>
                        <a:ea typeface="Calibri"/>
                        <a:cs typeface="Times New Roman"/>
                      </a:endParaRPr>
                    </a:p>
                    <a:p>
                      <a:pPr marR="45720" algn="just">
                        <a:spcBef>
                          <a:spcPts val="600"/>
                        </a:spcBef>
                        <a:spcAft>
                          <a:spcPts val="600"/>
                        </a:spcAft>
                        <a:tabLst>
                          <a:tab pos="19050" algn="l"/>
                        </a:tabLst>
                      </a:pPr>
                      <a:r>
                        <a:rPr lang="ro-RO" sz="1600" dirty="0" smtClean="0">
                          <a:solidFill>
                            <a:srgbClr val="1F497D"/>
                          </a:solidFill>
                          <a:effectLst/>
                          <a:latin typeface="Calibri"/>
                          <a:ea typeface="Calibri"/>
                          <a:cs typeface="Times New Roman"/>
                        </a:rPr>
                        <a:t>Se </a:t>
                      </a:r>
                      <a:r>
                        <a:rPr lang="ro-RO" sz="1600" dirty="0">
                          <a:solidFill>
                            <a:srgbClr val="1F497D"/>
                          </a:solidFill>
                          <a:effectLst/>
                          <a:latin typeface="Calibri"/>
                          <a:ea typeface="Calibri"/>
                          <a:cs typeface="Times New Roman"/>
                        </a:rPr>
                        <a:t>asigură complementaritatea  intervențiilor soft/hard </a:t>
                      </a:r>
                      <a:r>
                        <a:rPr lang="en-US" sz="1600" i="1" dirty="0" smtClean="0">
                          <a:solidFill>
                            <a:srgbClr val="FF0000"/>
                          </a:solidFill>
                          <a:effectLst/>
                          <a:latin typeface="Calibri"/>
                          <a:ea typeface="Calibri"/>
                          <a:cs typeface="Times New Roman"/>
                        </a:rPr>
                        <a:t>la </a:t>
                      </a:r>
                      <a:r>
                        <a:rPr lang="en-US" sz="1600" i="1" dirty="0" err="1" smtClean="0">
                          <a:solidFill>
                            <a:srgbClr val="FF0000"/>
                          </a:solidFill>
                          <a:effectLst/>
                          <a:latin typeface="Calibri"/>
                          <a:ea typeface="Calibri"/>
                          <a:cs typeface="Times New Roman"/>
                        </a:rPr>
                        <a:t>nivel</a:t>
                      </a:r>
                      <a:r>
                        <a:rPr lang="en-US" sz="1600" i="1" dirty="0" smtClean="0">
                          <a:solidFill>
                            <a:srgbClr val="FF0000"/>
                          </a:solidFill>
                          <a:effectLst/>
                          <a:latin typeface="Calibri"/>
                          <a:ea typeface="Calibri"/>
                          <a:cs typeface="Times New Roman"/>
                        </a:rPr>
                        <a:t> de SDL </a:t>
                      </a:r>
                      <a:r>
                        <a:rPr lang="ro-RO" sz="1600" i="1" dirty="0" smtClean="0">
                          <a:solidFill>
                            <a:srgbClr val="FF0000"/>
                          </a:solidFill>
                          <a:effectLst/>
                          <a:latin typeface="Calibri"/>
                          <a:ea typeface="Calibri"/>
                          <a:cs typeface="Times New Roman"/>
                        </a:rPr>
                        <a:t>și</a:t>
                      </a:r>
                      <a:r>
                        <a:rPr lang="ro-RO" sz="1600" i="1" baseline="0" dirty="0" smtClean="0">
                          <a:solidFill>
                            <a:srgbClr val="FF0000"/>
                          </a:solidFill>
                          <a:effectLst/>
                          <a:latin typeface="Calibri"/>
                          <a:ea typeface="Calibri"/>
                          <a:cs typeface="Times New Roman"/>
                        </a:rPr>
                        <a:t> </a:t>
                      </a:r>
                      <a:r>
                        <a:rPr lang="en-US" sz="1600" i="1" dirty="0" smtClean="0">
                          <a:solidFill>
                            <a:srgbClr val="FF0000"/>
                          </a:solidFill>
                          <a:effectLst/>
                          <a:latin typeface="Calibri"/>
                          <a:ea typeface="Calibri"/>
                          <a:cs typeface="Times New Roman"/>
                        </a:rPr>
                        <a:t>nu la </a:t>
                      </a:r>
                      <a:r>
                        <a:rPr lang="en-US" sz="1600" i="1" dirty="0" err="1" smtClean="0">
                          <a:solidFill>
                            <a:srgbClr val="FF0000"/>
                          </a:solidFill>
                          <a:effectLst/>
                          <a:latin typeface="Calibri"/>
                          <a:ea typeface="Calibri"/>
                          <a:cs typeface="Times New Roman"/>
                        </a:rPr>
                        <a:t>nivel</a:t>
                      </a:r>
                      <a:r>
                        <a:rPr lang="en-US" sz="1600" i="1" dirty="0" smtClean="0">
                          <a:solidFill>
                            <a:srgbClr val="FF0000"/>
                          </a:solidFill>
                          <a:effectLst/>
                          <a:latin typeface="Calibri"/>
                          <a:ea typeface="Calibri"/>
                          <a:cs typeface="Times New Roman"/>
                        </a:rPr>
                        <a:t> de </a:t>
                      </a:r>
                      <a:r>
                        <a:rPr lang="ro-RO" sz="1600" i="1" dirty="0" smtClean="0">
                          <a:solidFill>
                            <a:srgbClr val="FF0000"/>
                          </a:solidFill>
                          <a:effectLst/>
                          <a:latin typeface="Calibri"/>
                          <a:ea typeface="Calibri"/>
                          <a:cs typeface="Times New Roman"/>
                        </a:rPr>
                        <a:t>măsură</a:t>
                      </a:r>
                      <a:endParaRPr lang="ro-RO" sz="1600" i="1" dirty="0">
                        <a:solidFill>
                          <a:srgbClr val="FF0000"/>
                        </a:solidFill>
                        <a:effectLst/>
                        <a:latin typeface="Calibri"/>
                        <a:ea typeface="Calibri"/>
                        <a:cs typeface="Times New Roman"/>
                      </a:endParaRPr>
                    </a:p>
                    <a:p>
                      <a:pPr algn="just">
                        <a:spcBef>
                          <a:spcPts val="600"/>
                        </a:spcBef>
                        <a:spcAft>
                          <a:spcPts val="0"/>
                        </a:spcAft>
                      </a:pPr>
                      <a:r>
                        <a:rPr lang="ro-RO" sz="1400" dirty="0">
                          <a:solidFill>
                            <a:srgbClr val="1F497D"/>
                          </a:solidFill>
                          <a:effectLst/>
                          <a:latin typeface="Calibri"/>
                          <a:ea typeface="Calibri"/>
                          <a:cs typeface="Times New Roman"/>
                        </a:rPr>
                        <a:t> </a:t>
                      </a:r>
                      <a:endParaRPr lang="ro-RO"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spcAft>
                          <a:spcPts val="0"/>
                        </a:spcAft>
                        <a:buFont typeface="Calibri"/>
                        <a:buChar char="-"/>
                        <a:tabLst>
                          <a:tab pos="2503170" algn="r"/>
                          <a:tab pos="2503170" algn="r"/>
                          <a:tab pos="2834640" algn="r"/>
                        </a:tabLst>
                      </a:pPr>
                      <a:r>
                        <a:rPr lang="ro-RO" sz="1600" dirty="0">
                          <a:solidFill>
                            <a:srgbClr val="1F497D"/>
                          </a:solidFill>
                          <a:effectLst/>
                          <a:latin typeface="Calibri"/>
                          <a:ea typeface="Calibri"/>
                          <a:cs typeface="Segoe UI"/>
                        </a:rPr>
                        <a:t>Tabel 7 – Model Cadru SDL (Anexa 19 SDL</a:t>
                      </a:r>
                      <a:r>
                        <a:rPr lang="ro-RO" sz="1600" dirty="0" smtClean="0">
                          <a:solidFill>
                            <a:srgbClr val="1F497D"/>
                          </a:solidFill>
                          <a:effectLst/>
                          <a:latin typeface="Calibri"/>
                          <a:ea typeface="Calibri"/>
                          <a:cs typeface="Segoe UI"/>
                        </a:rPr>
                        <a:t>)</a:t>
                      </a:r>
                    </a:p>
                    <a:p>
                      <a:pPr marL="0" lvl="0" indent="0" algn="just">
                        <a:spcAft>
                          <a:spcPts val="0"/>
                        </a:spcAft>
                        <a:buFont typeface="Calibri"/>
                        <a:buNone/>
                        <a:tabLst>
                          <a:tab pos="2503170" algn="r"/>
                          <a:tab pos="2503170" algn="r"/>
                          <a:tab pos="2834640" algn="r"/>
                        </a:tabLst>
                      </a:pPr>
                      <a:endParaRPr lang="ro-RO" sz="1600" dirty="0">
                        <a:effectLst/>
                        <a:latin typeface="Arial"/>
                        <a:ea typeface="Calibri"/>
                        <a:cs typeface="Segoe UI"/>
                      </a:endParaRPr>
                    </a:p>
                    <a:p>
                      <a:pPr marL="342900" lvl="0" indent="-342900" algn="l">
                        <a:spcAft>
                          <a:spcPts val="0"/>
                        </a:spcAft>
                        <a:buFont typeface="Calibri"/>
                        <a:buChar char="-"/>
                        <a:tabLst>
                          <a:tab pos="2503170" algn="r"/>
                          <a:tab pos="2503170" algn="r"/>
                          <a:tab pos="2834640" algn="r"/>
                        </a:tabLst>
                      </a:pPr>
                      <a:r>
                        <a:rPr lang="ro-RO" sz="1600" b="1" i="1" dirty="0">
                          <a:solidFill>
                            <a:srgbClr val="1F497D"/>
                          </a:solidFill>
                          <a:effectLst/>
                          <a:latin typeface="Calibri"/>
                          <a:ea typeface="Calibri"/>
                          <a:cs typeface="Segoe UI"/>
                        </a:rPr>
                        <a:t>Document suport J </a:t>
                      </a:r>
                      <a:r>
                        <a:rPr lang="ro-RO" sz="1600" dirty="0">
                          <a:solidFill>
                            <a:srgbClr val="1F497D"/>
                          </a:solidFill>
                          <a:effectLst/>
                          <a:latin typeface="Calibri"/>
                          <a:ea typeface="Calibri"/>
                          <a:cs typeface="Segoe UI"/>
                        </a:rPr>
                        <a:t>(</a:t>
                      </a:r>
                      <a:r>
                        <a:rPr lang="ro-RO" sz="1600" i="1" dirty="0">
                          <a:solidFill>
                            <a:srgbClr val="1F497D"/>
                          </a:solidFill>
                          <a:effectLst/>
                          <a:latin typeface="Calibri"/>
                          <a:ea typeface="Calibri"/>
                          <a:cs typeface="Segoe UI"/>
                        </a:rPr>
                        <a:t>exemplu Matrice de corespondență privind complementaritatea intervențiilor</a:t>
                      </a:r>
                      <a:r>
                        <a:rPr lang="ro-RO" sz="1600" dirty="0">
                          <a:solidFill>
                            <a:srgbClr val="1F497D"/>
                          </a:solidFill>
                          <a:effectLst/>
                          <a:latin typeface="Calibri"/>
                          <a:ea typeface="Calibri"/>
                          <a:cs typeface="Segoe UI"/>
                        </a:rPr>
                        <a:t>)</a:t>
                      </a:r>
                      <a:endParaRPr lang="ro-RO" sz="1600" dirty="0">
                        <a:effectLst/>
                        <a:latin typeface="Arial"/>
                        <a:ea typeface="Calibri"/>
                        <a:cs typeface="Segoe U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Segoe UI"/>
                        </a:rPr>
                        <a:t>1.Da</a:t>
                      </a:r>
                      <a:endParaRPr lang="ro-RO" sz="16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600" dirty="0">
                          <a:solidFill>
                            <a:srgbClr val="1F497D"/>
                          </a:solidFill>
                          <a:effectLst/>
                          <a:latin typeface="Calibri"/>
                          <a:ea typeface="Calibri"/>
                          <a:cs typeface="Segoe UI"/>
                        </a:rPr>
                        <a:t>2. Nu</a:t>
                      </a:r>
                      <a:endParaRPr lang="ro-RO" sz="16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6"/>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39300725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endParaRPr lang="ro-RO"/>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1447800"/>
            <a:ext cx="8610600" cy="502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13198053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838200"/>
          </a:xfrm>
        </p:spPr>
        <p:txBody>
          <a:bodyPr>
            <a:noAutofit/>
          </a:bodyPr>
          <a:lstStyle/>
          <a:p>
            <a:r>
              <a:rPr lang="ro-RO" sz="3200" b="1" dirty="0">
                <a:solidFill>
                  <a:srgbClr val="1F497D"/>
                </a:solidFill>
              </a:rPr>
              <a:t>CRITERII DE ELIGIBILITATE SDL</a:t>
            </a:r>
            <a:br>
              <a:rPr lang="ro-RO" sz="3200" b="1" dirty="0">
                <a:solidFill>
                  <a:srgbClr val="1F497D"/>
                </a:solidFill>
              </a:rPr>
            </a:br>
            <a:r>
              <a:rPr lang="ro-RO" sz="3200" b="1" dirty="0">
                <a:solidFill>
                  <a:srgbClr val="1F497D"/>
                </a:solidFill>
              </a:rPr>
              <a:t>- continuare-</a:t>
            </a:r>
            <a:endParaRPr lang="ro-RO" sz="3200" dirty="0"/>
          </a:p>
        </p:txBody>
      </p:sp>
      <p:sp>
        <p:nvSpPr>
          <p:cNvPr id="3" name="Content Placeholder 2"/>
          <p:cNvSpPr>
            <a:spLocks noGrp="1"/>
          </p:cNvSpPr>
          <p:nvPr>
            <p:ph idx="1"/>
          </p:nvPr>
        </p:nvSpPr>
        <p:spPr>
          <a:xfrm>
            <a:off x="457200" y="2743200"/>
            <a:ext cx="8229600" cy="3382963"/>
          </a:xfrm>
        </p:spPr>
        <p:txBody>
          <a:bodyPr>
            <a:normAutofit/>
          </a:bodyPr>
          <a:lstStyle/>
          <a:p>
            <a:pPr marL="0" lvl="0" indent="0" algn="just">
              <a:buNone/>
            </a:pPr>
            <a:endParaRPr lang="ro-RO" sz="2000" dirty="0">
              <a:solidFill>
                <a:prstClr val="black"/>
              </a:solidFill>
            </a:endParaRPr>
          </a:p>
          <a:p>
            <a:pPr marL="0" lvl="0" indent="0" algn="just">
              <a:buNone/>
            </a:pPr>
            <a:endParaRPr lang="en-US" sz="2700" dirty="0">
              <a:solidFill>
                <a:prstClr val="black"/>
              </a:solidFill>
            </a:endParaRPr>
          </a:p>
          <a:p>
            <a:pPr marL="0" indent="0">
              <a:buNone/>
            </a:pPr>
            <a:endParaRPr lang="ro-RO" dirty="0"/>
          </a:p>
        </p:txBody>
      </p:sp>
      <p:graphicFrame>
        <p:nvGraphicFramePr>
          <p:cNvPr id="5" name="Content Placeholder 3"/>
          <p:cNvGraphicFramePr>
            <a:graphicFrameLocks/>
          </p:cNvGraphicFramePr>
          <p:nvPr>
            <p:extLst>
              <p:ext uri="{D42A27DB-BD31-4B8C-83A1-F6EECF244321}">
                <p14:modId xmlns:p14="http://schemas.microsoft.com/office/powerpoint/2010/main" val="156972050"/>
              </p:ext>
            </p:extLst>
          </p:nvPr>
        </p:nvGraphicFramePr>
        <p:xfrm>
          <a:off x="495299" y="2362199"/>
          <a:ext cx="8115301" cy="607423"/>
        </p:xfrm>
        <a:graphic>
          <a:graphicData uri="http://schemas.openxmlformats.org/drawingml/2006/table">
            <a:tbl>
              <a:tblPr firstRow="1" firstCol="1" lastRow="1" lastCol="1" bandRow="1" bandCol="1"/>
              <a:tblGrid>
                <a:gridCol w="342901"/>
                <a:gridCol w="4283579"/>
                <a:gridCol w="2502850"/>
                <a:gridCol w="985971"/>
              </a:tblGrid>
              <a:tr h="607423">
                <a:tc>
                  <a:txBody>
                    <a:bodyPr/>
                    <a:lstStyle/>
                    <a:p>
                      <a:pPr algn="just">
                        <a:spcBef>
                          <a:spcPts val="600"/>
                        </a:spcBef>
                        <a:spcAft>
                          <a:spcPts val="0"/>
                        </a:spcAft>
                      </a:pPr>
                      <a:r>
                        <a:rPr lang="ro-RO" sz="1400" b="1" dirty="0">
                          <a:solidFill>
                            <a:srgbClr val="1F497D"/>
                          </a:solidFill>
                          <a:effectLst/>
                          <a:latin typeface="Calibri"/>
                          <a:ea typeface="Calibri"/>
                          <a:cs typeface="Times New Roman"/>
                        </a:rPr>
                        <a:t> </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ro-RO" sz="1400" b="1" dirty="0">
                          <a:solidFill>
                            <a:srgbClr val="1F497D"/>
                          </a:solidFill>
                          <a:effectLst/>
                          <a:latin typeface="Calibri"/>
                          <a:ea typeface="Calibri"/>
                          <a:cs typeface="Times New Roman"/>
                        </a:rPr>
                        <a:t>Criteriile E</a:t>
                      </a:r>
                      <a:endParaRPr lang="ro-RO"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7365D"/>
                          </a:solidFill>
                          <a:effectLst/>
                          <a:latin typeface="Calibri"/>
                          <a:ea typeface="MS Mincho"/>
                          <a:cs typeface="Arial"/>
                        </a:rPr>
                        <a:t>Explica</a:t>
                      </a:r>
                      <a:r>
                        <a:rPr lang="ro-RO" sz="1400" b="1" dirty="0">
                          <a:solidFill>
                            <a:srgbClr val="17365D"/>
                          </a:solidFill>
                          <a:effectLst/>
                          <a:latin typeface="Calibri"/>
                          <a:ea typeface="MS Mincho"/>
                          <a:cs typeface="Times New Roman"/>
                        </a:rPr>
                        <a:t>ț</a:t>
                      </a:r>
                      <a:r>
                        <a:rPr lang="ro-RO" sz="1400" b="1" dirty="0">
                          <a:solidFill>
                            <a:srgbClr val="17365D"/>
                          </a:solidFill>
                          <a:effectLst/>
                          <a:latin typeface="Calibri"/>
                          <a:ea typeface="MS Mincho"/>
                          <a:cs typeface="Arial"/>
                        </a:rPr>
                        <a:t>ii (documente care se verifică)</a:t>
                      </a:r>
                      <a:endParaRPr lang="ro-RO" sz="14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F497D"/>
                          </a:solidFill>
                          <a:effectLst/>
                          <a:latin typeface="Calibri"/>
                          <a:ea typeface="Calibri"/>
                          <a:cs typeface="Segoe UI"/>
                        </a:rPr>
                        <a:t>Îndeplinire criteriu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655547587"/>
              </p:ext>
            </p:extLst>
          </p:nvPr>
        </p:nvGraphicFramePr>
        <p:xfrm>
          <a:off x="495300" y="2971802"/>
          <a:ext cx="8115300" cy="3384548"/>
        </p:xfrm>
        <a:graphic>
          <a:graphicData uri="http://schemas.openxmlformats.org/drawingml/2006/table">
            <a:tbl>
              <a:tblPr firstRow="1" firstCol="1" lastRow="1" lastCol="1" bandRow="1" bandCol="1"/>
              <a:tblGrid>
                <a:gridCol w="341128"/>
                <a:gridCol w="4268972"/>
                <a:gridCol w="2514600"/>
                <a:gridCol w="487469"/>
                <a:gridCol w="503131"/>
              </a:tblGrid>
              <a:tr h="1062788">
                <a:tc>
                  <a:txBody>
                    <a:bodyPr/>
                    <a:lstStyle/>
                    <a:p>
                      <a:pPr algn="just">
                        <a:spcBef>
                          <a:spcPts val="600"/>
                        </a:spcBef>
                        <a:spcAft>
                          <a:spcPts val="0"/>
                        </a:spcAft>
                      </a:pPr>
                      <a:r>
                        <a:rPr lang="ro-RO" sz="1400" dirty="0">
                          <a:solidFill>
                            <a:srgbClr val="1F497D"/>
                          </a:solidFill>
                          <a:effectLst/>
                          <a:latin typeface="Calibri"/>
                          <a:ea typeface="Calibri"/>
                          <a:cs typeface="Times New Roman"/>
                        </a:rPr>
                        <a:t>4.</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ro-RO" sz="1600" dirty="0">
                          <a:solidFill>
                            <a:srgbClr val="1F497D"/>
                          </a:solidFill>
                          <a:effectLst/>
                          <a:latin typeface="Calibri"/>
                          <a:ea typeface="Calibri"/>
                          <a:cs typeface="Times New Roman"/>
                        </a:rPr>
                        <a:t>Bugetul total POR+POCU al SDL nu depășește 7.000.000 euro în cazul regiunilor mai puțin dezvoltate/4.000.000 euro in cazul regiunii BI   </a:t>
                      </a:r>
                      <a:endParaRPr lang="ro-R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Segoe UI"/>
                        </a:rPr>
                        <a:t>   Capitolul </a:t>
                      </a:r>
                      <a:r>
                        <a:rPr lang="ro-RO" sz="1600" dirty="0">
                          <a:solidFill>
                            <a:srgbClr val="1F497D"/>
                          </a:solidFill>
                          <a:effectLst/>
                          <a:latin typeface="Calibri"/>
                          <a:ea typeface="Calibri"/>
                          <a:cs typeface="Segoe UI"/>
                        </a:rPr>
                        <a:t>8 SDL – Planul Financiar </a:t>
                      </a:r>
                      <a:r>
                        <a:rPr lang="ro-RO" sz="1600" i="1" dirty="0">
                          <a:solidFill>
                            <a:srgbClr val="1F497D"/>
                          </a:solidFill>
                          <a:effectLst/>
                          <a:latin typeface="Calibri"/>
                          <a:ea typeface="Calibri"/>
                          <a:cs typeface="Segoe UI"/>
                        </a:rPr>
                        <a:t>Document suport N (Exemplu de prezentare a bugetului SDL)</a:t>
                      </a:r>
                      <a:endParaRPr lang="ro-RO" sz="16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1.Da</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2.Nu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62788">
                <a:tc>
                  <a:txBody>
                    <a:bodyPr/>
                    <a:lstStyle/>
                    <a:p>
                      <a:pPr algn="just">
                        <a:spcBef>
                          <a:spcPts val="600"/>
                        </a:spcBef>
                        <a:spcAft>
                          <a:spcPts val="0"/>
                        </a:spcAft>
                      </a:pPr>
                      <a:r>
                        <a:rPr lang="ro-RO" sz="1400">
                          <a:solidFill>
                            <a:srgbClr val="1F497D"/>
                          </a:solidFill>
                          <a:effectLst/>
                          <a:latin typeface="Calibri"/>
                          <a:ea typeface="Calibri"/>
                          <a:cs typeface="Times New Roman"/>
                        </a:rPr>
                        <a:t>5.</a:t>
                      </a:r>
                      <a:endParaRPr lang="ro-RO" sz="14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ro-RO" sz="1600" dirty="0">
                          <a:solidFill>
                            <a:srgbClr val="1F497D"/>
                          </a:solidFill>
                          <a:effectLst/>
                          <a:latin typeface="Calibri"/>
                          <a:ea typeface="Calibri"/>
                          <a:cs typeface="TimesNewRomanPSMT"/>
                        </a:rPr>
                        <a:t>Un procent de minimum 10% din bugetul total al SDL este alocat intervențiilor finanțabile din Fondul European de Dezvoltare Regională, prin POR.</a:t>
                      </a:r>
                      <a:r>
                        <a:rPr lang="ro-RO" sz="1600" dirty="0">
                          <a:solidFill>
                            <a:srgbClr val="1F497D"/>
                          </a:solidFill>
                          <a:effectLst/>
                          <a:latin typeface="Calibri"/>
                          <a:ea typeface="Calibri"/>
                          <a:cs typeface="Times New Roman"/>
                        </a:rPr>
                        <a:t> </a:t>
                      </a:r>
                      <a:endParaRPr lang="ro-R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Segoe UI"/>
                        </a:rPr>
                        <a:t>   Capitolul </a:t>
                      </a:r>
                      <a:r>
                        <a:rPr lang="ro-RO" sz="1600" dirty="0">
                          <a:solidFill>
                            <a:srgbClr val="1F497D"/>
                          </a:solidFill>
                          <a:effectLst/>
                          <a:latin typeface="Calibri"/>
                          <a:ea typeface="Calibri"/>
                          <a:cs typeface="Segoe UI"/>
                        </a:rPr>
                        <a:t>8 SDL – Planul Financiar </a:t>
                      </a:r>
                      <a:r>
                        <a:rPr lang="ro-RO" sz="1600" i="1" dirty="0">
                          <a:solidFill>
                            <a:srgbClr val="1F497D"/>
                          </a:solidFill>
                          <a:effectLst/>
                          <a:latin typeface="Calibri"/>
                          <a:ea typeface="Calibri"/>
                          <a:cs typeface="Segoe UI"/>
                        </a:rPr>
                        <a:t>Document suport N (Exemplu de prezentare a bugetului SDL)</a:t>
                      </a:r>
                      <a:endParaRPr lang="ro-RO" sz="16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1.Da</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2.Nu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8972">
                <a:tc>
                  <a:txBody>
                    <a:bodyPr/>
                    <a:lstStyle/>
                    <a:p>
                      <a:pPr algn="just">
                        <a:spcBef>
                          <a:spcPts val="600"/>
                        </a:spcBef>
                        <a:spcAft>
                          <a:spcPts val="0"/>
                        </a:spcAft>
                      </a:pPr>
                      <a:r>
                        <a:rPr lang="ro-RO" sz="1400">
                          <a:solidFill>
                            <a:srgbClr val="1F497D"/>
                          </a:solidFill>
                          <a:effectLst/>
                          <a:latin typeface="Calibri"/>
                          <a:ea typeface="Calibri"/>
                          <a:cs typeface="Times New Roman"/>
                        </a:rPr>
                        <a:t>6.</a:t>
                      </a:r>
                      <a:endParaRPr lang="ro-RO" sz="140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ro-RO" sz="1600" dirty="0">
                          <a:solidFill>
                            <a:srgbClr val="1F497D"/>
                          </a:solidFill>
                          <a:effectLst/>
                          <a:latin typeface="Calibri"/>
                          <a:ea typeface="Calibri"/>
                          <a:cs typeface="TimesNewRomanPSMT"/>
                        </a:rPr>
                        <a:t>Un procent de minimum 30% din bugetul total al SDL este alocat intervențiilor finanțabile din Fondul Social European, prin POCU.</a:t>
                      </a:r>
                      <a:endParaRPr lang="ro-R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Segoe UI"/>
                        </a:rPr>
                        <a:t>  Capitolul </a:t>
                      </a:r>
                      <a:r>
                        <a:rPr lang="ro-RO" sz="1600" dirty="0">
                          <a:solidFill>
                            <a:srgbClr val="1F497D"/>
                          </a:solidFill>
                          <a:effectLst/>
                          <a:latin typeface="Calibri"/>
                          <a:ea typeface="Calibri"/>
                          <a:cs typeface="Segoe UI"/>
                        </a:rPr>
                        <a:t>8 SDL – Planul Financiar </a:t>
                      </a:r>
                      <a:r>
                        <a:rPr lang="ro-RO" sz="1600" i="1" dirty="0">
                          <a:solidFill>
                            <a:srgbClr val="1F497D"/>
                          </a:solidFill>
                          <a:effectLst/>
                          <a:latin typeface="Calibri"/>
                          <a:ea typeface="Calibri"/>
                          <a:cs typeface="Segoe UI"/>
                        </a:rPr>
                        <a:t>Document suport N (Exemplu de prezentare a bugetului SDL)</a:t>
                      </a:r>
                      <a:endParaRPr lang="ro-RO" sz="16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1.Da</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2.Nu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 name="Slide Number Placeholder 7"/>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2636250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447800"/>
            <a:ext cx="5410200" cy="838199"/>
          </a:xfrm>
        </p:spPr>
        <p:txBody>
          <a:bodyPr>
            <a:noAutofit/>
          </a:bodyPr>
          <a:lstStyle/>
          <a:p>
            <a:r>
              <a:rPr lang="ro-RO" sz="3200" b="1" dirty="0">
                <a:solidFill>
                  <a:srgbClr val="1F497D"/>
                </a:solidFill>
              </a:rPr>
              <a:t>CRITERII DE ELIGIBILITATE SDL</a:t>
            </a:r>
            <a:br>
              <a:rPr lang="ro-RO" sz="3200" b="1" dirty="0">
                <a:solidFill>
                  <a:srgbClr val="1F497D"/>
                </a:solidFill>
              </a:rPr>
            </a:br>
            <a:r>
              <a:rPr lang="ro-RO" sz="3200" b="1" dirty="0">
                <a:solidFill>
                  <a:srgbClr val="1F497D"/>
                </a:solidFill>
              </a:rPr>
              <a:t>- continuare-</a:t>
            </a:r>
            <a:endParaRPr lang="ro-RO" sz="3200" dirty="0"/>
          </a:p>
        </p:txBody>
      </p:sp>
      <p:graphicFrame>
        <p:nvGraphicFramePr>
          <p:cNvPr id="4" name="Table 3"/>
          <p:cNvGraphicFramePr>
            <a:graphicFrameLocks noGrp="1"/>
          </p:cNvGraphicFramePr>
          <p:nvPr>
            <p:extLst>
              <p:ext uri="{D42A27DB-BD31-4B8C-83A1-F6EECF244321}">
                <p14:modId xmlns:p14="http://schemas.microsoft.com/office/powerpoint/2010/main" val="3406988800"/>
              </p:ext>
            </p:extLst>
          </p:nvPr>
        </p:nvGraphicFramePr>
        <p:xfrm>
          <a:off x="685800" y="2590800"/>
          <a:ext cx="7924800" cy="502919"/>
        </p:xfrm>
        <a:graphic>
          <a:graphicData uri="http://schemas.openxmlformats.org/drawingml/2006/table">
            <a:tbl>
              <a:tblPr firstRow="1" firstCol="1" lastRow="1" lastCol="1" bandRow="1" bandCol="1"/>
              <a:tblGrid>
                <a:gridCol w="304800"/>
                <a:gridCol w="4343400"/>
                <a:gridCol w="2290554"/>
                <a:gridCol w="986046"/>
              </a:tblGrid>
              <a:tr h="502919">
                <a:tc>
                  <a:txBody>
                    <a:bodyPr/>
                    <a:lstStyle/>
                    <a:p>
                      <a:pPr algn="just">
                        <a:spcBef>
                          <a:spcPts val="600"/>
                        </a:spcBef>
                        <a:spcAft>
                          <a:spcPts val="0"/>
                        </a:spcAft>
                      </a:pPr>
                      <a:r>
                        <a:rPr lang="ro-RO" sz="1400" b="1" dirty="0">
                          <a:solidFill>
                            <a:srgbClr val="1F497D"/>
                          </a:solidFill>
                          <a:effectLst/>
                          <a:latin typeface="Calibri"/>
                          <a:ea typeface="Calibri"/>
                          <a:cs typeface="Times New Roman"/>
                        </a:rPr>
                        <a:t> </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ro-RO" sz="1400" b="1" dirty="0">
                          <a:solidFill>
                            <a:srgbClr val="1F497D"/>
                          </a:solidFill>
                          <a:effectLst/>
                          <a:latin typeface="Calibri"/>
                          <a:ea typeface="Calibri"/>
                          <a:cs typeface="Times New Roman"/>
                        </a:rPr>
                        <a:t>Criteriile E</a:t>
                      </a:r>
                      <a:endParaRPr lang="ro-RO"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7365D"/>
                          </a:solidFill>
                          <a:effectLst/>
                          <a:latin typeface="Calibri"/>
                          <a:ea typeface="MS Mincho"/>
                          <a:cs typeface="Arial"/>
                        </a:rPr>
                        <a:t>Explica</a:t>
                      </a:r>
                      <a:r>
                        <a:rPr lang="ro-RO" sz="1400" b="1" dirty="0">
                          <a:solidFill>
                            <a:srgbClr val="17365D"/>
                          </a:solidFill>
                          <a:effectLst/>
                          <a:latin typeface="Calibri"/>
                          <a:ea typeface="MS Mincho"/>
                          <a:cs typeface="Times New Roman"/>
                        </a:rPr>
                        <a:t>ț</a:t>
                      </a:r>
                      <a:r>
                        <a:rPr lang="ro-RO" sz="1400" b="1" dirty="0">
                          <a:solidFill>
                            <a:srgbClr val="17365D"/>
                          </a:solidFill>
                          <a:effectLst/>
                          <a:latin typeface="Calibri"/>
                          <a:ea typeface="MS Mincho"/>
                          <a:cs typeface="Arial"/>
                        </a:rPr>
                        <a:t>ii (documente care se verifică)</a:t>
                      </a:r>
                      <a:endParaRPr lang="ro-RO" sz="14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F497D"/>
                          </a:solidFill>
                          <a:effectLst/>
                          <a:latin typeface="Calibri"/>
                          <a:ea typeface="Calibri"/>
                          <a:cs typeface="Segoe UI"/>
                        </a:rPr>
                        <a:t>Îndeplinire criteriu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275803395"/>
              </p:ext>
            </p:extLst>
          </p:nvPr>
        </p:nvGraphicFramePr>
        <p:xfrm>
          <a:off x="673868" y="3124200"/>
          <a:ext cx="7936732" cy="3002280"/>
        </p:xfrm>
        <a:graphic>
          <a:graphicData uri="http://schemas.openxmlformats.org/drawingml/2006/table">
            <a:tbl>
              <a:tblPr firstRow="1" firstCol="1" lastRow="1" lastCol="1" bandRow="1" bandCol="1"/>
              <a:tblGrid>
                <a:gridCol w="316732"/>
                <a:gridCol w="4343400"/>
                <a:gridCol w="2300210"/>
                <a:gridCol w="473259"/>
                <a:gridCol w="503131"/>
              </a:tblGrid>
              <a:tr h="1219200">
                <a:tc>
                  <a:txBody>
                    <a:bodyPr/>
                    <a:lstStyle/>
                    <a:p>
                      <a:pPr algn="just">
                        <a:spcBef>
                          <a:spcPts val="600"/>
                        </a:spcBef>
                        <a:spcAft>
                          <a:spcPts val="0"/>
                        </a:spcAft>
                      </a:pPr>
                      <a:r>
                        <a:rPr lang="ro-RO" sz="1600" dirty="0">
                          <a:solidFill>
                            <a:srgbClr val="1F497D"/>
                          </a:solidFill>
                          <a:effectLst/>
                          <a:latin typeface="Calibri"/>
                          <a:ea typeface="Calibri"/>
                          <a:cs typeface="Times New Roman"/>
                        </a:rPr>
                        <a:t>7.</a:t>
                      </a:r>
                      <a:endParaRPr lang="ro-RO" sz="16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endParaRPr lang="ro-RO" sz="1600" dirty="0" smtClean="0">
                        <a:solidFill>
                          <a:srgbClr val="1F497D"/>
                        </a:solidFill>
                        <a:effectLst/>
                        <a:latin typeface="Calibri"/>
                        <a:ea typeface="Calibri"/>
                        <a:cs typeface="TimesNewRomanPSMT"/>
                      </a:endParaRPr>
                    </a:p>
                    <a:p>
                      <a:pPr algn="just">
                        <a:spcBef>
                          <a:spcPts val="600"/>
                        </a:spcBef>
                        <a:spcAft>
                          <a:spcPts val="0"/>
                        </a:spcAft>
                      </a:pPr>
                      <a:r>
                        <a:rPr lang="ro-RO" sz="1600" dirty="0" smtClean="0">
                          <a:solidFill>
                            <a:srgbClr val="1F497D"/>
                          </a:solidFill>
                          <a:effectLst/>
                          <a:latin typeface="Calibri"/>
                          <a:ea typeface="Calibri"/>
                          <a:cs typeface="TimesNewRomanPSMT"/>
                        </a:rPr>
                        <a:t>Cheltuielile </a:t>
                      </a:r>
                      <a:r>
                        <a:rPr lang="ro-RO" sz="1600" dirty="0">
                          <a:solidFill>
                            <a:srgbClr val="1F497D"/>
                          </a:solidFill>
                          <a:effectLst/>
                          <a:latin typeface="Calibri"/>
                          <a:ea typeface="Calibri"/>
                          <a:cs typeface="TimesNewRomanPSMT"/>
                        </a:rPr>
                        <a:t>pentru funcționarea GAL nu depășesc 15% din alocarea aferentă intervențiilor finanțabile din Fondul Social European, prin POCU</a:t>
                      </a:r>
                      <a:endParaRPr lang="ro-R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Segoe UI"/>
                        </a:rPr>
                        <a:t>   Capitolul </a:t>
                      </a:r>
                      <a:r>
                        <a:rPr lang="ro-RO" sz="1600" dirty="0">
                          <a:solidFill>
                            <a:srgbClr val="1F497D"/>
                          </a:solidFill>
                          <a:effectLst/>
                          <a:latin typeface="Calibri"/>
                          <a:ea typeface="Calibri"/>
                          <a:cs typeface="Segoe UI"/>
                        </a:rPr>
                        <a:t>8 SDL – Planul Financiar </a:t>
                      </a:r>
                      <a:r>
                        <a:rPr lang="ro-RO" sz="1600" i="1" dirty="0">
                          <a:solidFill>
                            <a:srgbClr val="1F497D"/>
                          </a:solidFill>
                          <a:effectLst/>
                          <a:latin typeface="Calibri"/>
                          <a:ea typeface="Calibri"/>
                          <a:cs typeface="Segoe UI"/>
                        </a:rPr>
                        <a:t>Document suport N (Exemplu de prezentare a bugetului SDL</a:t>
                      </a:r>
                      <a:r>
                        <a:rPr lang="ro-RO" sz="1600" i="1" dirty="0" smtClean="0">
                          <a:solidFill>
                            <a:srgbClr val="1F497D"/>
                          </a:solidFill>
                          <a:effectLst/>
                          <a:latin typeface="Calibri"/>
                          <a:ea typeface="Calibri"/>
                          <a:cs typeface="Segoe UI"/>
                        </a:rPr>
                        <a:t>).</a:t>
                      </a:r>
                    </a:p>
                    <a:p>
                      <a:pPr marL="137160" indent="-137160" algn="just">
                        <a:spcAft>
                          <a:spcPts val="0"/>
                        </a:spcAft>
                        <a:tabLst>
                          <a:tab pos="2503170" algn="r"/>
                          <a:tab pos="2503170" algn="r"/>
                          <a:tab pos="2834640" algn="r"/>
                        </a:tabLst>
                      </a:pPr>
                      <a:endParaRPr lang="ro-RO" sz="16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1.Da</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2.Nu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56361">
                <a:tc>
                  <a:txBody>
                    <a:bodyPr/>
                    <a:lstStyle/>
                    <a:p>
                      <a:pPr algn="just">
                        <a:spcBef>
                          <a:spcPts val="600"/>
                        </a:spcBef>
                        <a:spcAft>
                          <a:spcPts val="0"/>
                        </a:spcAft>
                      </a:pPr>
                      <a:r>
                        <a:rPr lang="ro-RO" sz="1600" dirty="0">
                          <a:solidFill>
                            <a:srgbClr val="1F497D"/>
                          </a:solidFill>
                          <a:effectLst/>
                          <a:latin typeface="Calibri"/>
                          <a:ea typeface="Calibri"/>
                          <a:cs typeface="Times New Roman"/>
                        </a:rPr>
                        <a:t>8.</a:t>
                      </a:r>
                      <a:endParaRPr lang="ro-RO" sz="16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endParaRPr lang="ro-RO" sz="1600" dirty="0" smtClean="0">
                        <a:solidFill>
                          <a:srgbClr val="1F497D"/>
                        </a:solidFill>
                        <a:effectLst/>
                        <a:latin typeface="Calibri"/>
                        <a:ea typeface="Calibri"/>
                        <a:cs typeface="Times New Roman"/>
                      </a:endParaRPr>
                    </a:p>
                    <a:p>
                      <a:pPr algn="just">
                        <a:spcBef>
                          <a:spcPts val="600"/>
                        </a:spcBef>
                        <a:spcAft>
                          <a:spcPts val="0"/>
                        </a:spcAft>
                      </a:pPr>
                      <a:r>
                        <a:rPr lang="ro-RO" sz="1600" dirty="0" smtClean="0">
                          <a:solidFill>
                            <a:srgbClr val="1F497D"/>
                          </a:solidFill>
                          <a:effectLst/>
                          <a:latin typeface="Calibri"/>
                          <a:ea typeface="Calibri"/>
                          <a:cs typeface="Times New Roman"/>
                        </a:rPr>
                        <a:t>Sprijinul </a:t>
                      </a:r>
                      <a:r>
                        <a:rPr lang="ro-RO" sz="1600" dirty="0">
                          <a:solidFill>
                            <a:srgbClr val="1F497D"/>
                          </a:solidFill>
                          <a:effectLst/>
                          <a:latin typeface="Calibri"/>
                          <a:ea typeface="Calibri"/>
                          <a:cs typeface="Times New Roman"/>
                        </a:rPr>
                        <a:t>FEDR pentru utilități publice și infrastructură rutieră (străzi urbane) nu depășește 30% din valoarea totală FEDR a pachetului integrat de proiecte care răspund nevoilor comunităților marginalizate.</a:t>
                      </a:r>
                      <a:endParaRPr lang="ro-R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137160" algn="just">
                        <a:spcAft>
                          <a:spcPts val="0"/>
                        </a:spcAft>
                        <a:tabLst>
                          <a:tab pos="2503170" algn="r"/>
                          <a:tab pos="2503170" algn="r"/>
                          <a:tab pos="2834640" algn="r"/>
                        </a:tabLst>
                      </a:pPr>
                      <a:endParaRPr lang="ro-RO" sz="1600" dirty="0" smtClean="0">
                        <a:solidFill>
                          <a:srgbClr val="1F497D"/>
                        </a:solidFill>
                        <a:effectLst/>
                        <a:latin typeface="Calibri"/>
                        <a:ea typeface="Calibri"/>
                        <a:cs typeface="Times New Roman"/>
                      </a:endParaRPr>
                    </a:p>
                    <a:p>
                      <a:pPr marL="2159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Times New Roman"/>
                        </a:rPr>
                        <a:t>   Se </a:t>
                      </a:r>
                      <a:r>
                        <a:rPr lang="ro-RO" sz="1600" dirty="0">
                          <a:solidFill>
                            <a:srgbClr val="1F497D"/>
                          </a:solidFill>
                          <a:effectLst/>
                          <a:latin typeface="Calibri"/>
                          <a:ea typeface="Calibri"/>
                          <a:cs typeface="Times New Roman"/>
                        </a:rPr>
                        <a:t>vor urmări fișele aferente intervențiilor FEDR care vizează utilități publice și infrastructură rutieră</a:t>
                      </a:r>
                      <a:endParaRPr lang="ro-RO" sz="16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1.Da</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2.Nu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6"/>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9014237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3" name="Picture 11"/>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937266"/>
            <a:ext cx="8534400" cy="4615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2133600" y="1399659"/>
            <a:ext cx="5791200" cy="369332"/>
          </a:xfrm>
          <a:prstGeom prst="rect">
            <a:avLst/>
          </a:prstGeom>
          <a:noFill/>
        </p:spPr>
        <p:txBody>
          <a:bodyPr wrap="square" rtlCol="0">
            <a:spAutoFit/>
          </a:bodyPr>
          <a:lstStyle/>
          <a:p>
            <a:r>
              <a:rPr lang="ro-RO" b="1" i="1" dirty="0" smtClean="0">
                <a:solidFill>
                  <a:schemeClr val="tx2"/>
                </a:solidFill>
              </a:rPr>
              <a:t>Document N. Exemplu de prezentare a bugetului SDL</a:t>
            </a:r>
            <a:endParaRPr lang="ro-RO" b="1" i="1" dirty="0">
              <a:solidFill>
                <a:schemeClr val="tx2"/>
              </a:solidFill>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30967140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685800"/>
          </a:xfrm>
        </p:spPr>
        <p:txBody>
          <a:bodyPr>
            <a:noAutofit/>
          </a:bodyPr>
          <a:lstStyle/>
          <a:p>
            <a:r>
              <a:rPr lang="ro-RO" sz="2600" b="1" dirty="0">
                <a:solidFill>
                  <a:srgbClr val="1F497D"/>
                </a:solidFill>
              </a:rPr>
              <a:t>CRITERII DE ELIGIBILITATE SDL</a:t>
            </a:r>
            <a:br>
              <a:rPr lang="ro-RO" sz="2600" b="1" dirty="0">
                <a:solidFill>
                  <a:srgbClr val="1F497D"/>
                </a:solidFill>
              </a:rPr>
            </a:br>
            <a:r>
              <a:rPr lang="ro-RO" sz="2600" b="1" dirty="0">
                <a:solidFill>
                  <a:srgbClr val="1F497D"/>
                </a:solidFill>
              </a:rPr>
              <a:t>- continuare-</a:t>
            </a:r>
            <a:endParaRPr lang="ro-RO" sz="2000" dirty="0"/>
          </a:p>
        </p:txBody>
      </p:sp>
      <p:graphicFrame>
        <p:nvGraphicFramePr>
          <p:cNvPr id="4" name="Table 3"/>
          <p:cNvGraphicFramePr>
            <a:graphicFrameLocks noGrp="1"/>
          </p:cNvGraphicFramePr>
          <p:nvPr>
            <p:extLst>
              <p:ext uri="{D42A27DB-BD31-4B8C-83A1-F6EECF244321}">
                <p14:modId xmlns:p14="http://schemas.microsoft.com/office/powerpoint/2010/main" val="3909411751"/>
              </p:ext>
            </p:extLst>
          </p:nvPr>
        </p:nvGraphicFramePr>
        <p:xfrm>
          <a:off x="457200" y="2209799"/>
          <a:ext cx="8382000" cy="609601"/>
        </p:xfrm>
        <a:graphic>
          <a:graphicData uri="http://schemas.openxmlformats.org/drawingml/2006/table">
            <a:tbl>
              <a:tblPr firstRow="1" firstCol="1" lastRow="1" lastCol="1" bandRow="1" bandCol="1"/>
              <a:tblGrid>
                <a:gridCol w="381000"/>
                <a:gridCol w="4401519"/>
                <a:gridCol w="2608881"/>
                <a:gridCol w="990600"/>
              </a:tblGrid>
              <a:tr h="609601">
                <a:tc>
                  <a:txBody>
                    <a:bodyPr/>
                    <a:lstStyle/>
                    <a:p>
                      <a:pPr algn="just">
                        <a:spcBef>
                          <a:spcPts val="600"/>
                        </a:spcBef>
                        <a:spcAft>
                          <a:spcPts val="0"/>
                        </a:spcAft>
                      </a:pPr>
                      <a:r>
                        <a:rPr lang="ro-RO" sz="1400" b="1" dirty="0">
                          <a:solidFill>
                            <a:srgbClr val="1F497D"/>
                          </a:solidFill>
                          <a:effectLst/>
                          <a:latin typeface="Calibri"/>
                          <a:ea typeface="Calibri"/>
                          <a:cs typeface="Times New Roman"/>
                        </a:rPr>
                        <a:t> </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r>
                        <a:rPr lang="ro-RO" sz="1400" b="1" dirty="0">
                          <a:solidFill>
                            <a:srgbClr val="1F497D"/>
                          </a:solidFill>
                          <a:effectLst/>
                          <a:latin typeface="Calibri"/>
                          <a:ea typeface="Calibri"/>
                          <a:cs typeface="Times New Roman"/>
                        </a:rPr>
                        <a:t>Criteriile E</a:t>
                      </a:r>
                      <a:endParaRPr lang="ro-RO"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7365D"/>
                          </a:solidFill>
                          <a:effectLst/>
                          <a:latin typeface="Calibri"/>
                          <a:ea typeface="MS Mincho"/>
                          <a:cs typeface="Arial"/>
                        </a:rPr>
                        <a:t>Explica</a:t>
                      </a:r>
                      <a:r>
                        <a:rPr lang="ro-RO" sz="1400" b="1" dirty="0">
                          <a:solidFill>
                            <a:srgbClr val="17365D"/>
                          </a:solidFill>
                          <a:effectLst/>
                          <a:latin typeface="Calibri"/>
                          <a:ea typeface="MS Mincho"/>
                          <a:cs typeface="Times New Roman"/>
                        </a:rPr>
                        <a:t>ț</a:t>
                      </a:r>
                      <a:r>
                        <a:rPr lang="ro-RO" sz="1400" b="1" dirty="0">
                          <a:solidFill>
                            <a:srgbClr val="17365D"/>
                          </a:solidFill>
                          <a:effectLst/>
                          <a:latin typeface="Calibri"/>
                          <a:ea typeface="MS Mincho"/>
                          <a:cs typeface="Arial"/>
                        </a:rPr>
                        <a:t>ii (documente care se verifică)</a:t>
                      </a:r>
                      <a:endParaRPr lang="ro-RO" sz="14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r>
                        <a:rPr lang="ro-RO" sz="1400" b="1" dirty="0">
                          <a:solidFill>
                            <a:srgbClr val="1F497D"/>
                          </a:solidFill>
                          <a:effectLst/>
                          <a:latin typeface="Calibri"/>
                          <a:ea typeface="Calibri"/>
                          <a:cs typeface="Segoe UI"/>
                        </a:rPr>
                        <a:t>Îndeplinire criteriu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25920667"/>
              </p:ext>
            </p:extLst>
          </p:nvPr>
        </p:nvGraphicFramePr>
        <p:xfrm>
          <a:off x="457201" y="2819400"/>
          <a:ext cx="8381999" cy="3840480"/>
        </p:xfrm>
        <a:graphic>
          <a:graphicData uri="http://schemas.openxmlformats.org/drawingml/2006/table">
            <a:tbl>
              <a:tblPr firstRow="1" firstCol="1" lastRow="1" lastCol="1" bandRow="1" bandCol="1"/>
              <a:tblGrid>
                <a:gridCol w="380999"/>
                <a:gridCol w="4408116"/>
                <a:gridCol w="2602284"/>
                <a:gridCol w="457200"/>
                <a:gridCol w="533400"/>
              </a:tblGrid>
              <a:tr h="1645921">
                <a:tc>
                  <a:txBody>
                    <a:bodyPr/>
                    <a:lstStyle/>
                    <a:p>
                      <a:pPr algn="just">
                        <a:spcBef>
                          <a:spcPts val="600"/>
                        </a:spcBef>
                        <a:spcAft>
                          <a:spcPts val="0"/>
                        </a:spcAft>
                      </a:pPr>
                      <a:r>
                        <a:rPr lang="ro-RO" sz="1600" dirty="0">
                          <a:solidFill>
                            <a:srgbClr val="1F497D"/>
                          </a:solidFill>
                          <a:effectLst/>
                          <a:latin typeface="Calibri"/>
                          <a:ea typeface="Calibri"/>
                          <a:cs typeface="Times New Roman"/>
                        </a:rPr>
                        <a:t>9.</a:t>
                      </a:r>
                      <a:endParaRPr lang="ro-RO" sz="16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ro-RO" sz="1600" dirty="0">
                          <a:solidFill>
                            <a:srgbClr val="1F497D"/>
                          </a:solidFill>
                          <a:effectLst/>
                          <a:latin typeface="Calibri"/>
                          <a:ea typeface="Calibri"/>
                          <a:cs typeface="Times New Roman"/>
                        </a:rPr>
                        <a:t>Țintele propuse la nivel de SDL pentru indicatorii de realizare POCU respectă țintele minime, în funcție de bugetul alocat intervențiilor POCU la nivel de SDL</a:t>
                      </a:r>
                      <a:endParaRPr lang="ro-R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Segoe UI"/>
                        </a:rPr>
                        <a:t>    Se </a:t>
                      </a:r>
                      <a:r>
                        <a:rPr lang="ro-RO" sz="1400" dirty="0">
                          <a:solidFill>
                            <a:srgbClr val="1F497D"/>
                          </a:solidFill>
                          <a:effectLst/>
                          <a:latin typeface="Calibri"/>
                          <a:ea typeface="Calibri"/>
                          <a:cs typeface="Segoe UI"/>
                        </a:rPr>
                        <a:t>vor verifica țintele propuse pentru indicatorii POCU în cadrul Anexei 22 a SDL – </a:t>
                      </a:r>
                      <a:r>
                        <a:rPr lang="ro-RO" sz="1400" i="1" dirty="0">
                          <a:solidFill>
                            <a:srgbClr val="1F497D"/>
                          </a:solidFill>
                          <a:effectLst/>
                          <a:latin typeface="Calibri"/>
                          <a:ea typeface="Calibri"/>
                          <a:cs typeface="Segoe UI"/>
                        </a:rPr>
                        <a:t>Procedura de monitorizare și evaluare a SDL (Caseta 4 SDL)</a:t>
                      </a:r>
                      <a:r>
                        <a:rPr lang="ro-RO" sz="1400" dirty="0">
                          <a:solidFill>
                            <a:srgbClr val="1F497D"/>
                          </a:solidFill>
                          <a:effectLst/>
                          <a:latin typeface="Calibri"/>
                          <a:ea typeface="Calibri"/>
                          <a:cs typeface="Segoe UI"/>
                        </a:rPr>
                        <a:t>, în conformitate cu prevederile Anexei la Modelul Cadru SDL ”</a:t>
                      </a:r>
                      <a:r>
                        <a:rPr lang="ro-RO" sz="1400" i="1" dirty="0">
                          <a:solidFill>
                            <a:srgbClr val="1F497D"/>
                          </a:solidFill>
                          <a:effectLst/>
                          <a:latin typeface="Arial"/>
                          <a:ea typeface="Calibri"/>
                          <a:cs typeface="Times New Roman"/>
                        </a:rPr>
                        <a:t>Indicatori POCU aferenți Obiectivului Specific 5.1</a:t>
                      </a:r>
                      <a:r>
                        <a:rPr lang="ro-RO" sz="1400" dirty="0">
                          <a:solidFill>
                            <a:srgbClr val="1F497D"/>
                          </a:solidFill>
                          <a:effectLst/>
                          <a:latin typeface="Calibri"/>
                          <a:ea typeface="Calibri"/>
                          <a:cs typeface="Segoe UI"/>
                        </a:rPr>
                        <a:t>”) </a:t>
                      </a:r>
                      <a:endParaRPr lang="ro-RO" sz="14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200">
                          <a:solidFill>
                            <a:srgbClr val="1F497D"/>
                          </a:solidFill>
                          <a:effectLst/>
                          <a:latin typeface="Calibri"/>
                          <a:ea typeface="Calibri"/>
                          <a:cs typeface="Segoe UI"/>
                        </a:rPr>
                        <a:t>1. Da</a:t>
                      </a:r>
                      <a:endParaRPr lang="ro-RO" sz="120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200">
                          <a:solidFill>
                            <a:srgbClr val="1F497D"/>
                          </a:solidFill>
                          <a:effectLst/>
                          <a:latin typeface="Calibri"/>
                          <a:ea typeface="Calibri"/>
                          <a:cs typeface="Segoe UI"/>
                        </a:rPr>
                        <a:t>2. Nu</a:t>
                      </a:r>
                      <a:endParaRPr lang="ro-RO" sz="120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Bef>
                          <a:spcPts val="600"/>
                        </a:spcBef>
                        <a:spcAft>
                          <a:spcPts val="0"/>
                        </a:spcAft>
                      </a:pPr>
                      <a:r>
                        <a:rPr lang="ro-RO" sz="1600" dirty="0" smtClean="0">
                          <a:solidFill>
                            <a:srgbClr val="1F497D"/>
                          </a:solidFill>
                          <a:effectLst/>
                          <a:latin typeface="Calibri"/>
                          <a:ea typeface="Calibri"/>
                          <a:cs typeface="Times New Roman"/>
                        </a:rPr>
                        <a:t>10</a:t>
                      </a:r>
                      <a:endParaRPr lang="ro-RO" sz="16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r>
                        <a:rPr lang="ro-RO" sz="1600" dirty="0">
                          <a:solidFill>
                            <a:srgbClr val="1F497D"/>
                          </a:solidFill>
                          <a:effectLst/>
                          <a:latin typeface="Calibri"/>
                          <a:ea typeface="Calibri"/>
                          <a:cs typeface="Times New Roman"/>
                        </a:rPr>
                        <a:t>Pentru intervențiile finanțate din FSE, minimum 50% din grupul țintă (persoanele care beneficiază de servicii integrate) vor beneficia de măsuri de ocupare (ex. ucenicie, stagii, subvenționarea locurilor de muncă, formare profesională, antreprenoriat etc.)</a:t>
                      </a:r>
                      <a:endParaRPr lang="ro-RO" sz="1600" dirty="0">
                        <a:effectLst/>
                        <a:latin typeface="Calibri"/>
                        <a:ea typeface="Calibri"/>
                        <a:cs typeface="Times New Roman"/>
                      </a:endParaRPr>
                    </a:p>
                    <a:p>
                      <a:pPr algn="just">
                        <a:spcBef>
                          <a:spcPts val="600"/>
                        </a:spcBef>
                        <a:spcAft>
                          <a:spcPts val="0"/>
                        </a:spcAft>
                      </a:pPr>
                      <a:r>
                        <a:rPr lang="ro-RO" sz="1600" dirty="0">
                          <a:solidFill>
                            <a:srgbClr val="1F497D"/>
                          </a:solidFill>
                          <a:effectLst/>
                          <a:latin typeface="Calibri"/>
                          <a:ea typeface="Calibri"/>
                          <a:cs typeface="Times New Roman"/>
                        </a:rPr>
                        <a:t> </a:t>
                      </a:r>
                      <a:endParaRPr lang="ro-R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1590" indent="-137160" algn="just">
                        <a:spcAft>
                          <a:spcPts val="0"/>
                        </a:spcAft>
                        <a:tabLst>
                          <a:tab pos="2503170" algn="r"/>
                          <a:tab pos="2503170" algn="r"/>
                          <a:tab pos="2834640" algn="r"/>
                        </a:tabLst>
                      </a:pPr>
                      <a:r>
                        <a:rPr lang="ro-RO" sz="1400" dirty="0" smtClean="0">
                          <a:solidFill>
                            <a:srgbClr val="1F497D"/>
                          </a:solidFill>
                          <a:effectLst/>
                          <a:latin typeface="Calibri"/>
                          <a:ea typeface="Calibri"/>
                          <a:cs typeface="Times New Roman"/>
                        </a:rPr>
                        <a:t>   Se </a:t>
                      </a:r>
                      <a:r>
                        <a:rPr lang="ro-RO" sz="1400" dirty="0">
                          <a:solidFill>
                            <a:srgbClr val="1F497D"/>
                          </a:solidFill>
                          <a:effectLst/>
                          <a:latin typeface="Calibri"/>
                          <a:ea typeface="Calibri"/>
                          <a:cs typeface="Times New Roman"/>
                        </a:rPr>
                        <a:t>vor urmări fișele aferente intervențiilor FSE care vizează măsuri de ocupare (accesul și/sau menținerea pe piața muncii, inclusiv prin formare profesionala, ucenicie și stagii; susținerea antreprenorialului în cadrul comunității, inclusiv a ocupării pe cont-propriu</a:t>
                      </a:r>
                      <a:r>
                        <a:rPr lang="ro-RO" sz="1400" dirty="0" smtClean="0">
                          <a:solidFill>
                            <a:srgbClr val="1F497D"/>
                          </a:solidFill>
                          <a:effectLst/>
                          <a:latin typeface="Calibri"/>
                          <a:ea typeface="Calibri"/>
                          <a:cs typeface="Times New Roman"/>
                        </a:rPr>
                        <a:t>).</a:t>
                      </a:r>
                      <a:endParaRPr lang="ro-RO" sz="14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200" dirty="0">
                          <a:solidFill>
                            <a:srgbClr val="1F497D"/>
                          </a:solidFill>
                          <a:effectLst/>
                          <a:latin typeface="Calibri"/>
                          <a:ea typeface="Calibri"/>
                          <a:cs typeface="Segoe UI"/>
                        </a:rPr>
                        <a:t>1. Da</a:t>
                      </a:r>
                      <a:endParaRPr lang="ro-RO" sz="12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200" dirty="0">
                          <a:solidFill>
                            <a:srgbClr val="1F497D"/>
                          </a:solidFill>
                          <a:effectLst/>
                          <a:latin typeface="Calibri"/>
                          <a:ea typeface="Calibri"/>
                          <a:cs typeface="Segoe UI"/>
                        </a:rPr>
                        <a:t>2. Nu</a:t>
                      </a:r>
                      <a:endParaRPr lang="ro-RO" sz="12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6"/>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23438082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219200"/>
            <a:ext cx="8229600" cy="870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7" name="Table 6"/>
          <p:cNvGraphicFramePr>
            <a:graphicFrameLocks noGrp="1"/>
          </p:cNvGraphicFramePr>
          <p:nvPr>
            <p:extLst>
              <p:ext uri="{D42A27DB-BD31-4B8C-83A1-F6EECF244321}">
                <p14:modId xmlns:p14="http://schemas.microsoft.com/office/powerpoint/2010/main" val="1287607766"/>
              </p:ext>
            </p:extLst>
          </p:nvPr>
        </p:nvGraphicFramePr>
        <p:xfrm>
          <a:off x="609600" y="2089204"/>
          <a:ext cx="7275195" cy="4768795"/>
        </p:xfrm>
        <a:graphic>
          <a:graphicData uri="http://schemas.openxmlformats.org/drawingml/2006/table">
            <a:tbl>
              <a:tblPr firstRow="1" firstCol="1" lastRow="1" lastCol="1" bandRow="1" bandCol="1"/>
              <a:tblGrid>
                <a:gridCol w="569991"/>
                <a:gridCol w="2954873"/>
                <a:gridCol w="3750331"/>
              </a:tblGrid>
              <a:tr h="563622">
                <a:tc>
                  <a:txBody>
                    <a:bodyPr/>
                    <a:lstStyle/>
                    <a:p>
                      <a:pPr marL="342900" lvl="0" indent="-342900" algn="l">
                        <a:spcAft>
                          <a:spcPts val="0"/>
                        </a:spcAft>
                        <a:buFont typeface="+mj-lt"/>
                        <a:buAutoNum type="arabicPeriod"/>
                        <a:tabLst>
                          <a:tab pos="1045845" algn="l"/>
                        </a:tabLst>
                      </a:pP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dirty="0">
                          <a:solidFill>
                            <a:srgbClr val="17365D"/>
                          </a:solidFill>
                          <a:effectLst/>
                          <a:latin typeface="Calibri"/>
                        </a:rPr>
                        <a:t>Regiune de dezvoltare</a:t>
                      </a:r>
                      <a:endParaRPr lang="ro-RO" sz="1100" b="1" dirty="0">
                        <a:effectLst/>
                        <a:latin typeface="Calibri"/>
                      </a:endParaRPr>
                    </a:p>
                    <a:p>
                      <a:pPr>
                        <a:spcAft>
                          <a:spcPts val="0"/>
                        </a:spcAft>
                      </a:pPr>
                      <a:r>
                        <a:rPr lang="ro-RO" sz="1100" b="1" dirty="0">
                          <a:solidFill>
                            <a:srgbClr val="17365D"/>
                          </a:solidFill>
                          <a:effectLst/>
                          <a:latin typeface="Calibri"/>
                        </a:rPr>
                        <a:t>Județ</a:t>
                      </a:r>
                      <a:endParaRPr lang="ro-RO" sz="1100" b="1" dirty="0">
                        <a:effectLst/>
                        <a:latin typeface="Calibri"/>
                      </a:endParaRPr>
                    </a:p>
                    <a:p>
                      <a:pPr>
                        <a:spcAft>
                          <a:spcPts val="0"/>
                        </a:spcAft>
                      </a:pPr>
                      <a:r>
                        <a:rPr lang="ro-RO" sz="1100" b="1" dirty="0">
                          <a:solidFill>
                            <a:srgbClr val="17365D"/>
                          </a:solidFill>
                          <a:effectLst/>
                          <a:latin typeface="Calibri"/>
                        </a:rPr>
                        <a:t>Oraș/municipiu</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a:solidFill>
                            <a:srgbClr val="17365D"/>
                          </a:solidFill>
                          <a:effectLst/>
                          <a:latin typeface="Calibri"/>
                        </a:rPr>
                        <a:t> </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96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2.</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dirty="0">
                          <a:solidFill>
                            <a:srgbClr val="17365D"/>
                          </a:solidFill>
                          <a:effectLst/>
                          <a:latin typeface="Calibri"/>
                        </a:rPr>
                        <a:t>Nume GAL</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a:solidFill>
                            <a:srgbClr val="17365D"/>
                          </a:solidFill>
                          <a:effectLst/>
                          <a:latin typeface="Calibri"/>
                        </a:rPr>
                        <a:t> </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96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3. </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dirty="0">
                          <a:solidFill>
                            <a:srgbClr val="17365D"/>
                          </a:solidFill>
                          <a:effectLst/>
                          <a:latin typeface="Calibri"/>
                        </a:rPr>
                        <a:t>Date de contact GAL</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a:solidFill>
                            <a:srgbClr val="17365D"/>
                          </a:solidFill>
                          <a:effectLst/>
                          <a:latin typeface="Calibri"/>
                        </a:rPr>
                        <a:t> </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96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4.</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dirty="0">
                          <a:solidFill>
                            <a:srgbClr val="17365D"/>
                          </a:solidFill>
                          <a:effectLst/>
                          <a:latin typeface="Calibri"/>
                        </a:rPr>
                        <a:t>Teritoriul vizat de SDL</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a:solidFill>
                            <a:srgbClr val="17365D"/>
                          </a:solidFill>
                          <a:effectLst/>
                          <a:latin typeface="Calibri"/>
                        </a:rPr>
                        <a:t> </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96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5.</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dirty="0">
                          <a:solidFill>
                            <a:srgbClr val="17365D"/>
                          </a:solidFill>
                          <a:effectLst/>
                          <a:latin typeface="Calibri"/>
                        </a:rPr>
                        <a:t>Titlul intervenției </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a:solidFill>
                            <a:srgbClr val="17365D"/>
                          </a:solidFill>
                          <a:effectLst/>
                          <a:latin typeface="Calibri"/>
                        </a:rPr>
                        <a:t> </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15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6.</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dirty="0">
                          <a:solidFill>
                            <a:srgbClr val="17365D"/>
                          </a:solidFill>
                          <a:effectLst/>
                          <a:latin typeface="Calibri"/>
                        </a:rPr>
                        <a:t>Obiectivul specific SDL la atingerea căruia contribuie intervenția</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a:solidFill>
                            <a:srgbClr val="17365D"/>
                          </a:solidFill>
                          <a:effectLst/>
                          <a:latin typeface="Calibri"/>
                        </a:rPr>
                        <a:t> </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15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7.</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dirty="0">
                          <a:solidFill>
                            <a:srgbClr val="17365D"/>
                          </a:solidFill>
                          <a:effectLst/>
                          <a:latin typeface="Calibri"/>
                        </a:rPr>
                        <a:t>Măsura din Planul de acțiune vizată prin intervenție</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dirty="0">
                          <a:solidFill>
                            <a:srgbClr val="17365D"/>
                          </a:solidFill>
                          <a:effectLst/>
                          <a:latin typeface="Calibri"/>
                        </a:rPr>
                        <a:t> </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15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8.</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a:solidFill>
                            <a:srgbClr val="17365D"/>
                          </a:solidFill>
                          <a:effectLst/>
                          <a:latin typeface="Calibri"/>
                        </a:rPr>
                        <a:t>Justificarea intervenției</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dirty="0">
                          <a:solidFill>
                            <a:srgbClr val="17365D"/>
                          </a:solidFill>
                          <a:effectLst/>
                          <a:latin typeface="Calibri"/>
                        </a:rPr>
                        <a:t>Se menționează problema/ele identificate în studiul de referință pe care le adresează</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359">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9.</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a:solidFill>
                            <a:srgbClr val="17365D"/>
                          </a:solidFill>
                          <a:effectLst/>
                          <a:latin typeface="Calibri"/>
                        </a:rPr>
                        <a:t>Comunitatea marginalizată din teritoriu</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dirty="0">
                          <a:solidFill>
                            <a:srgbClr val="17365D"/>
                          </a:solidFill>
                          <a:effectLst/>
                          <a:latin typeface="Calibri"/>
                        </a:rPr>
                        <a:t>Se menționează dacă este zonă marginalizată  de romi sau nu</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15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10.</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a:solidFill>
                            <a:srgbClr val="17365D"/>
                          </a:solidFill>
                          <a:effectLst/>
                          <a:latin typeface="Calibri"/>
                        </a:rPr>
                        <a:t>Grupuri țintă vizate </a:t>
                      </a:r>
                      <a:r>
                        <a:rPr lang="ro-RO" sz="1100" b="1" i="1">
                          <a:solidFill>
                            <a:srgbClr val="17365D"/>
                          </a:solidFill>
                          <a:effectLst/>
                          <a:latin typeface="Calibri"/>
                        </a:rPr>
                        <a:t>(persoane aflate în risc de sărăcie și excluziune socială)</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dirty="0">
                          <a:solidFill>
                            <a:srgbClr val="17365D"/>
                          </a:solidFill>
                          <a:effectLst/>
                          <a:latin typeface="Calibri"/>
                        </a:rPr>
                        <a:t>Numărul estimat de persoane și tipul de grup țintă</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1336">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11.</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a:solidFill>
                            <a:srgbClr val="17365D"/>
                          </a:solidFill>
                          <a:effectLst/>
                          <a:latin typeface="Calibri"/>
                        </a:rPr>
                        <a:t>Durata estimată a intervenției</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dirty="0">
                          <a:solidFill>
                            <a:srgbClr val="17365D"/>
                          </a:solidFill>
                          <a:effectLst/>
                          <a:latin typeface="Calibri"/>
                        </a:rPr>
                        <a:t>Durata exprimată în luni</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688">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12.</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a:solidFill>
                            <a:srgbClr val="17365D"/>
                          </a:solidFill>
                          <a:effectLst/>
                          <a:latin typeface="Calibri"/>
                        </a:rPr>
                        <a:t>Buget estimativ </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dirty="0">
                          <a:solidFill>
                            <a:srgbClr val="17365D"/>
                          </a:solidFill>
                          <a:effectLst/>
                          <a:latin typeface="Calibri"/>
                        </a:rPr>
                        <a:t>Suma totală (Eur)</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15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13.</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a:solidFill>
                            <a:srgbClr val="17365D"/>
                          </a:solidFill>
                          <a:effectLst/>
                          <a:latin typeface="Calibri"/>
                        </a:rPr>
                        <a:t>Surse de finanţare</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dirty="0">
                          <a:solidFill>
                            <a:srgbClr val="17365D"/>
                          </a:solidFill>
                          <a:effectLst/>
                          <a:latin typeface="Calibri"/>
                        </a:rPr>
                        <a:t>POR sau POCU, buget local, buget de stat, contribuție proprie, alte surse</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155">
                <a:tc>
                  <a:txBody>
                    <a:bodyPr/>
                    <a:lstStyle/>
                    <a:p>
                      <a:pPr marL="0" lvl="0" indent="0" algn="l">
                        <a:spcAft>
                          <a:spcPts val="0"/>
                        </a:spcAft>
                        <a:buFont typeface="+mj-lt"/>
                        <a:buNone/>
                        <a:tabLst>
                          <a:tab pos="1045845" algn="l"/>
                        </a:tabLst>
                      </a:pPr>
                      <a:r>
                        <a:rPr lang="ro-RO" sz="1000" b="1" dirty="0" smtClean="0">
                          <a:solidFill>
                            <a:srgbClr val="17365D"/>
                          </a:solidFill>
                          <a:effectLst/>
                          <a:latin typeface="Calibri"/>
                          <a:cs typeface="Times New Roman"/>
                        </a:rPr>
                        <a:t>14.</a:t>
                      </a:r>
                      <a:r>
                        <a:rPr lang="ro-RO" sz="1000" b="1" dirty="0">
                          <a:solidFill>
                            <a:srgbClr val="17365D"/>
                          </a:solidFill>
                          <a:effectLst/>
                          <a:latin typeface="Calibri"/>
                          <a:cs typeface="Times New Roman"/>
                        </a:rPr>
                        <a:t> </a:t>
                      </a:r>
                      <a:endParaRPr lang="ro-RO" sz="1000" b="1" dirty="0">
                        <a:effectLst/>
                        <a:latin typeface="Calibri"/>
                        <a:cs typeface="Times New Roman"/>
                      </a:endParaRPr>
                    </a:p>
                  </a:txBody>
                  <a:tcPr marL="36195" marR="36195"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a:solidFill>
                            <a:srgbClr val="17365D"/>
                          </a:solidFill>
                          <a:effectLst/>
                          <a:latin typeface="Calibri"/>
                        </a:rPr>
                        <a:t>Sustenabilitatea intervenției după încheierea perioadei de finanțare DLRC</a:t>
                      </a:r>
                      <a:endParaRPr lang="ro-RO" sz="1100" b="1">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o-RO" sz="1100" b="1" i="1" dirty="0">
                          <a:solidFill>
                            <a:srgbClr val="17365D"/>
                          </a:solidFill>
                          <a:effectLst/>
                          <a:latin typeface="Calibri"/>
                        </a:rPr>
                        <a:t> </a:t>
                      </a:r>
                      <a:endParaRPr lang="ro-RO" sz="1100" b="1" dirty="0">
                        <a:effectLst/>
                        <a:latin typeface="Calibri"/>
                      </a:endParaRPr>
                    </a:p>
                  </a:txBody>
                  <a:tcPr marL="36195" marR="36195" marT="17780" marB="1778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Slide Number Placeholder 8"/>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3738769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378829524"/>
              </p:ext>
            </p:extLst>
          </p:nvPr>
        </p:nvGraphicFramePr>
        <p:xfrm>
          <a:off x="533400" y="2438400"/>
          <a:ext cx="8153400" cy="3657600"/>
        </p:xfrm>
        <a:graphic>
          <a:graphicData uri="http://schemas.openxmlformats.org/drawingml/2006/table">
            <a:tbl>
              <a:tblPr firstRow="1" firstCol="1" lastRow="1" lastCol="1" bandRow="1" bandCol="1"/>
              <a:tblGrid>
                <a:gridCol w="341128"/>
                <a:gridCol w="4154672"/>
                <a:gridCol w="2643110"/>
                <a:gridCol w="473259"/>
                <a:gridCol w="541231"/>
              </a:tblGrid>
              <a:tr h="767423">
                <a:tc>
                  <a:txBody>
                    <a:bodyPr/>
                    <a:lstStyle/>
                    <a:p>
                      <a:pPr algn="just">
                        <a:spcBef>
                          <a:spcPts val="600"/>
                        </a:spcBef>
                        <a:spcAft>
                          <a:spcPts val="0"/>
                        </a:spcAft>
                      </a:pPr>
                      <a:r>
                        <a:rPr lang="ro-RO" sz="1400" b="1" dirty="0">
                          <a:solidFill>
                            <a:srgbClr val="1F497D"/>
                          </a:solidFill>
                          <a:effectLst/>
                          <a:latin typeface="Calibri"/>
                          <a:ea typeface="Calibri"/>
                          <a:cs typeface="Times New Roman"/>
                        </a:rPr>
                        <a:t> </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600"/>
                        </a:spcBef>
                        <a:spcAft>
                          <a:spcPts val="0"/>
                        </a:spcAft>
                      </a:pPr>
                      <a:endParaRPr lang="ro-RO" sz="1400" b="1" dirty="0" smtClean="0">
                        <a:solidFill>
                          <a:srgbClr val="1F497D"/>
                        </a:solidFill>
                        <a:effectLst/>
                        <a:latin typeface="Calibri"/>
                        <a:ea typeface="Calibri"/>
                        <a:cs typeface="Times New Roman"/>
                      </a:endParaRPr>
                    </a:p>
                    <a:p>
                      <a:pPr algn="ctr">
                        <a:spcBef>
                          <a:spcPts val="600"/>
                        </a:spcBef>
                        <a:spcAft>
                          <a:spcPts val="0"/>
                        </a:spcAft>
                      </a:pPr>
                      <a:r>
                        <a:rPr lang="ro-RO" sz="1400" b="1" dirty="0" smtClean="0">
                          <a:solidFill>
                            <a:srgbClr val="1F497D"/>
                          </a:solidFill>
                          <a:effectLst/>
                          <a:latin typeface="Calibri"/>
                          <a:ea typeface="Calibri"/>
                          <a:cs typeface="Times New Roman"/>
                        </a:rPr>
                        <a:t>Criteriile </a:t>
                      </a:r>
                      <a:r>
                        <a:rPr lang="ro-RO" sz="1400" b="1" dirty="0">
                          <a:solidFill>
                            <a:srgbClr val="1F497D"/>
                          </a:solidFill>
                          <a:effectLst/>
                          <a:latin typeface="Calibri"/>
                          <a:ea typeface="Calibri"/>
                          <a:cs typeface="Times New Roman"/>
                        </a:rPr>
                        <a:t>E</a:t>
                      </a:r>
                      <a:endParaRPr lang="ro-RO" sz="14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ctr">
                        <a:spcAft>
                          <a:spcPts val="0"/>
                        </a:spcAft>
                        <a:tabLst>
                          <a:tab pos="2503170" algn="r"/>
                          <a:tab pos="2503170" algn="r"/>
                          <a:tab pos="2834640" algn="r"/>
                        </a:tabLst>
                      </a:pPr>
                      <a:endParaRPr lang="ro-RO" sz="1400" b="1" dirty="0" smtClean="0">
                        <a:solidFill>
                          <a:srgbClr val="17365D"/>
                        </a:solidFill>
                        <a:effectLst/>
                        <a:latin typeface="Calibri"/>
                        <a:ea typeface="MS Mincho"/>
                        <a:cs typeface="Arial"/>
                      </a:endParaRPr>
                    </a:p>
                    <a:p>
                      <a:pPr marL="137160" indent="-137160" algn="ctr">
                        <a:spcAft>
                          <a:spcPts val="0"/>
                        </a:spcAft>
                        <a:tabLst>
                          <a:tab pos="2503170" algn="r"/>
                          <a:tab pos="2503170" algn="r"/>
                          <a:tab pos="2834640" algn="r"/>
                        </a:tabLst>
                      </a:pPr>
                      <a:r>
                        <a:rPr lang="ro-RO" sz="1400" b="1" dirty="0" smtClean="0">
                          <a:solidFill>
                            <a:srgbClr val="17365D"/>
                          </a:solidFill>
                          <a:effectLst/>
                          <a:latin typeface="Calibri"/>
                          <a:ea typeface="MS Mincho"/>
                          <a:cs typeface="Arial"/>
                        </a:rPr>
                        <a:t>Explica</a:t>
                      </a:r>
                      <a:r>
                        <a:rPr lang="ro-RO" sz="1400" b="1" dirty="0" smtClean="0">
                          <a:solidFill>
                            <a:srgbClr val="17365D"/>
                          </a:solidFill>
                          <a:effectLst/>
                          <a:latin typeface="Calibri"/>
                          <a:ea typeface="MS Mincho"/>
                          <a:cs typeface="Times New Roman"/>
                        </a:rPr>
                        <a:t>ț</a:t>
                      </a:r>
                      <a:r>
                        <a:rPr lang="ro-RO" sz="1400" b="1" dirty="0" smtClean="0">
                          <a:solidFill>
                            <a:srgbClr val="17365D"/>
                          </a:solidFill>
                          <a:effectLst/>
                          <a:latin typeface="Calibri"/>
                          <a:ea typeface="MS Mincho"/>
                          <a:cs typeface="Arial"/>
                        </a:rPr>
                        <a:t>ii</a:t>
                      </a:r>
                      <a:r>
                        <a:rPr lang="ro-RO" sz="1400" b="1" baseline="0" dirty="0" smtClean="0">
                          <a:solidFill>
                            <a:srgbClr val="17365D"/>
                          </a:solidFill>
                          <a:effectLst/>
                          <a:latin typeface="Calibri"/>
                          <a:ea typeface="MS Mincho"/>
                          <a:cs typeface="Arial"/>
                        </a:rPr>
                        <a:t> </a:t>
                      </a:r>
                      <a:r>
                        <a:rPr lang="ro-RO" sz="1400" b="1" dirty="0" smtClean="0">
                          <a:solidFill>
                            <a:srgbClr val="17365D"/>
                          </a:solidFill>
                          <a:effectLst/>
                          <a:latin typeface="Calibri"/>
                          <a:ea typeface="MS Mincho"/>
                          <a:cs typeface="Arial"/>
                        </a:rPr>
                        <a:t>(documente </a:t>
                      </a:r>
                      <a:r>
                        <a:rPr lang="ro-RO" sz="1400" b="1" dirty="0">
                          <a:solidFill>
                            <a:srgbClr val="17365D"/>
                          </a:solidFill>
                          <a:effectLst/>
                          <a:latin typeface="Calibri"/>
                          <a:ea typeface="MS Mincho"/>
                          <a:cs typeface="Arial"/>
                        </a:rPr>
                        <a:t>care se verifică)</a:t>
                      </a:r>
                      <a:endParaRPr lang="ro-RO" sz="14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137160" indent="-137160" algn="ctr">
                        <a:spcAft>
                          <a:spcPts val="0"/>
                        </a:spcAft>
                        <a:tabLst>
                          <a:tab pos="2503170" algn="r"/>
                          <a:tab pos="2503170" algn="r"/>
                          <a:tab pos="2834640" algn="r"/>
                        </a:tabLst>
                      </a:pPr>
                      <a:r>
                        <a:rPr lang="ro-RO" sz="1400" b="1" dirty="0">
                          <a:solidFill>
                            <a:srgbClr val="1F497D"/>
                          </a:solidFill>
                          <a:effectLst/>
                          <a:latin typeface="Calibri"/>
                          <a:ea typeface="Calibri"/>
                          <a:cs typeface="Segoe UI"/>
                        </a:rPr>
                        <a:t>Îndeplinire criteriu</a:t>
                      </a:r>
                      <a:endParaRPr lang="ro-RO" sz="140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o-RO"/>
                    </a:p>
                  </a:txBody>
                  <a:tcPr/>
                </a:tc>
              </a:tr>
              <a:tr h="2890177">
                <a:tc>
                  <a:txBody>
                    <a:bodyPr/>
                    <a:lstStyle/>
                    <a:p>
                      <a:pPr algn="just">
                        <a:spcBef>
                          <a:spcPts val="600"/>
                        </a:spcBef>
                        <a:spcAft>
                          <a:spcPts val="0"/>
                        </a:spcAft>
                      </a:pPr>
                      <a:r>
                        <a:rPr lang="ro-RO" sz="1400" dirty="0">
                          <a:solidFill>
                            <a:srgbClr val="1F497D"/>
                          </a:solidFill>
                          <a:effectLst/>
                          <a:latin typeface="Calibri"/>
                          <a:ea typeface="Calibri"/>
                          <a:cs typeface="Times New Roman"/>
                        </a:rPr>
                        <a:t>1.</a:t>
                      </a:r>
                      <a:endParaRPr lang="ro-RO" sz="1400" dirty="0">
                        <a:effectLst/>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600"/>
                        </a:spcBef>
                        <a:spcAft>
                          <a:spcPts val="0"/>
                        </a:spcAft>
                      </a:pPr>
                      <a:endParaRPr lang="ro-RO" sz="1400" dirty="0" smtClean="0">
                        <a:solidFill>
                          <a:srgbClr val="1F497D"/>
                        </a:solidFill>
                        <a:effectLst/>
                        <a:latin typeface="Calibri"/>
                        <a:ea typeface="Calibri"/>
                        <a:cs typeface="Times New Roman"/>
                      </a:endParaRPr>
                    </a:p>
                    <a:p>
                      <a:pPr algn="just">
                        <a:spcBef>
                          <a:spcPts val="600"/>
                        </a:spcBef>
                        <a:spcAft>
                          <a:spcPts val="0"/>
                        </a:spcAft>
                      </a:pPr>
                      <a:endParaRPr lang="ro-RO" sz="1400" dirty="0" smtClean="0">
                        <a:solidFill>
                          <a:srgbClr val="1F497D"/>
                        </a:solidFill>
                        <a:effectLst/>
                        <a:latin typeface="Calibri"/>
                        <a:ea typeface="Calibri"/>
                        <a:cs typeface="Times New Roman"/>
                      </a:endParaRPr>
                    </a:p>
                    <a:p>
                      <a:pPr algn="just">
                        <a:spcBef>
                          <a:spcPts val="600"/>
                        </a:spcBef>
                        <a:spcAft>
                          <a:spcPts val="0"/>
                        </a:spcAft>
                      </a:pPr>
                      <a:r>
                        <a:rPr lang="ro-RO" sz="1600" dirty="0" smtClean="0">
                          <a:solidFill>
                            <a:srgbClr val="1F497D"/>
                          </a:solidFill>
                          <a:effectLst/>
                          <a:latin typeface="Calibri"/>
                          <a:ea typeface="Calibri"/>
                          <a:cs typeface="Times New Roman"/>
                        </a:rPr>
                        <a:t>Intervențiile </a:t>
                      </a:r>
                      <a:r>
                        <a:rPr lang="ro-RO" sz="1600" dirty="0">
                          <a:solidFill>
                            <a:srgbClr val="1F497D"/>
                          </a:solidFill>
                          <a:effectLst/>
                          <a:latin typeface="Calibri"/>
                          <a:ea typeface="Calibri"/>
                          <a:cs typeface="Times New Roman"/>
                        </a:rPr>
                        <a:t>POR/POCU propuse în cadrul listei indicative se încadrează în domeniile eligibile ale celor 2 programe, așa cum sunt enunțate în Modelul Cadru de SDL (cap. 6.3) </a:t>
                      </a:r>
                      <a:endParaRPr lang="ro-RO" sz="16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endParaRPr lang="ro-RO" sz="1600" dirty="0" smtClean="0">
                        <a:solidFill>
                          <a:srgbClr val="1F497D"/>
                        </a:solidFill>
                        <a:effectLst/>
                        <a:latin typeface="Calibri"/>
                        <a:ea typeface="Calibri"/>
                        <a:cs typeface="Times New Roman"/>
                      </a:endParaRPr>
                    </a:p>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Times New Roman"/>
                        </a:rPr>
                        <a:t>În </a:t>
                      </a:r>
                      <a:r>
                        <a:rPr lang="ro-RO" sz="1600" dirty="0">
                          <a:solidFill>
                            <a:srgbClr val="1F497D"/>
                          </a:solidFill>
                          <a:effectLst/>
                          <a:latin typeface="Calibri"/>
                          <a:ea typeface="Calibri"/>
                          <a:cs typeface="Times New Roman"/>
                        </a:rPr>
                        <a:t>situația în care, la </a:t>
                      </a:r>
                      <a:r>
                        <a:rPr lang="ro-RO" sz="1600" dirty="0" smtClean="0">
                          <a:solidFill>
                            <a:srgbClr val="1F497D"/>
                          </a:solidFill>
                          <a:effectLst/>
                          <a:latin typeface="Calibri"/>
                          <a:ea typeface="Calibri"/>
                          <a:cs typeface="Times New Roman"/>
                        </a:rPr>
                        <a:t>nivelul</a:t>
                      </a:r>
                      <a:endParaRPr lang="ro-RO" sz="1600" baseline="0" dirty="0" smtClean="0">
                        <a:solidFill>
                          <a:srgbClr val="1F497D"/>
                        </a:solidFill>
                        <a:effectLst/>
                        <a:latin typeface="Calibri"/>
                        <a:ea typeface="Calibri"/>
                        <a:cs typeface="Times New Roman"/>
                      </a:endParaRPr>
                    </a:p>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Times New Roman"/>
                        </a:rPr>
                        <a:t>bugetului </a:t>
                      </a:r>
                      <a:r>
                        <a:rPr lang="ro-RO" sz="1600" dirty="0">
                          <a:solidFill>
                            <a:srgbClr val="1F497D"/>
                          </a:solidFill>
                          <a:effectLst/>
                          <a:latin typeface="Calibri"/>
                          <a:ea typeface="Calibri"/>
                          <a:cs typeface="Times New Roman"/>
                        </a:rPr>
                        <a:t>SDL se </a:t>
                      </a:r>
                      <a:r>
                        <a:rPr lang="ro-RO" sz="1600" dirty="0" smtClean="0">
                          <a:solidFill>
                            <a:srgbClr val="1F497D"/>
                          </a:solidFill>
                          <a:effectLst/>
                          <a:latin typeface="Calibri"/>
                          <a:ea typeface="Calibri"/>
                          <a:cs typeface="Times New Roman"/>
                        </a:rPr>
                        <a:t>constată</a:t>
                      </a:r>
                    </a:p>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Times New Roman"/>
                        </a:rPr>
                        <a:t>încadrarea </a:t>
                      </a:r>
                      <a:r>
                        <a:rPr lang="ro-RO" sz="1600" dirty="0">
                          <a:solidFill>
                            <a:srgbClr val="1F497D"/>
                          </a:solidFill>
                          <a:effectLst/>
                          <a:latin typeface="Calibri"/>
                          <a:ea typeface="Calibri"/>
                          <a:cs typeface="Times New Roman"/>
                        </a:rPr>
                        <a:t>greșită a unor </a:t>
                      </a:r>
                      <a:endParaRPr lang="ro-RO" sz="1600" dirty="0" smtClean="0">
                        <a:solidFill>
                          <a:srgbClr val="1F497D"/>
                        </a:solidFill>
                        <a:effectLst/>
                        <a:latin typeface="Calibri"/>
                        <a:ea typeface="Calibri"/>
                        <a:cs typeface="Times New Roman"/>
                      </a:endParaRPr>
                    </a:p>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Times New Roman"/>
                        </a:rPr>
                        <a:t>intervenții </a:t>
                      </a:r>
                      <a:r>
                        <a:rPr lang="ro-RO" sz="1600" dirty="0">
                          <a:solidFill>
                            <a:srgbClr val="1F497D"/>
                          </a:solidFill>
                          <a:effectLst/>
                          <a:latin typeface="Calibri"/>
                          <a:ea typeface="Calibri"/>
                          <a:cs typeface="Times New Roman"/>
                        </a:rPr>
                        <a:t>pentru finanțarea </a:t>
                      </a:r>
                      <a:endParaRPr lang="ro-RO" sz="1600" dirty="0" smtClean="0">
                        <a:solidFill>
                          <a:srgbClr val="1F497D"/>
                        </a:solidFill>
                        <a:effectLst/>
                        <a:latin typeface="Calibri"/>
                        <a:ea typeface="Calibri"/>
                        <a:cs typeface="Times New Roman"/>
                      </a:endParaRPr>
                    </a:p>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Times New Roman"/>
                        </a:rPr>
                        <a:t>din </a:t>
                      </a:r>
                      <a:r>
                        <a:rPr lang="ro-RO" sz="1600" dirty="0">
                          <a:solidFill>
                            <a:srgbClr val="1F497D"/>
                          </a:solidFill>
                          <a:effectLst/>
                          <a:latin typeface="Calibri"/>
                          <a:ea typeface="Calibri"/>
                          <a:cs typeface="Times New Roman"/>
                        </a:rPr>
                        <a:t>POR/POCU, acestea vor fi </a:t>
                      </a:r>
                      <a:endParaRPr lang="ro-RO" sz="1600" dirty="0" smtClean="0">
                        <a:solidFill>
                          <a:srgbClr val="1F497D"/>
                        </a:solidFill>
                        <a:effectLst/>
                        <a:latin typeface="Calibri"/>
                        <a:ea typeface="Calibri"/>
                        <a:cs typeface="Times New Roman"/>
                      </a:endParaRPr>
                    </a:p>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Times New Roman"/>
                        </a:rPr>
                        <a:t>semnalate </a:t>
                      </a:r>
                      <a:r>
                        <a:rPr lang="ro-RO" sz="1600" dirty="0">
                          <a:solidFill>
                            <a:srgbClr val="1F497D"/>
                          </a:solidFill>
                          <a:effectLst/>
                          <a:latin typeface="Calibri"/>
                          <a:ea typeface="Calibri"/>
                          <a:cs typeface="Times New Roman"/>
                        </a:rPr>
                        <a:t>de evaluatori </a:t>
                      </a:r>
                      <a:endParaRPr lang="ro-RO" sz="1600" dirty="0" smtClean="0">
                        <a:solidFill>
                          <a:srgbClr val="1F497D"/>
                        </a:solidFill>
                        <a:effectLst/>
                        <a:latin typeface="Calibri"/>
                        <a:ea typeface="Calibri"/>
                        <a:cs typeface="Times New Roman"/>
                      </a:endParaRPr>
                    </a:p>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Times New Roman"/>
                        </a:rPr>
                        <a:t>pentru </a:t>
                      </a:r>
                      <a:r>
                        <a:rPr lang="ro-RO" sz="1600" dirty="0">
                          <a:solidFill>
                            <a:srgbClr val="1F497D"/>
                          </a:solidFill>
                          <a:effectLst/>
                          <a:latin typeface="Calibri"/>
                          <a:ea typeface="Calibri"/>
                          <a:cs typeface="Times New Roman"/>
                        </a:rPr>
                        <a:t>a fi reîncadrate de GAL </a:t>
                      </a:r>
                      <a:endParaRPr lang="ro-RO" sz="1600" dirty="0" smtClean="0">
                        <a:solidFill>
                          <a:srgbClr val="1F497D"/>
                        </a:solidFill>
                        <a:effectLst/>
                        <a:latin typeface="Calibri"/>
                        <a:ea typeface="Calibri"/>
                        <a:cs typeface="Times New Roman"/>
                      </a:endParaRPr>
                    </a:p>
                    <a:p>
                      <a:pPr marL="137160" indent="-137160" algn="just">
                        <a:spcAft>
                          <a:spcPts val="0"/>
                        </a:spcAft>
                        <a:tabLst>
                          <a:tab pos="2503170" algn="r"/>
                          <a:tab pos="2503170" algn="r"/>
                          <a:tab pos="2834640" algn="r"/>
                        </a:tabLst>
                      </a:pPr>
                      <a:r>
                        <a:rPr lang="ro-RO" sz="1600" dirty="0" smtClean="0">
                          <a:solidFill>
                            <a:srgbClr val="1F497D"/>
                          </a:solidFill>
                          <a:effectLst/>
                          <a:latin typeface="Calibri"/>
                          <a:ea typeface="Calibri"/>
                          <a:cs typeface="Times New Roman"/>
                        </a:rPr>
                        <a:t>în </a:t>
                      </a:r>
                      <a:r>
                        <a:rPr lang="ro-RO" sz="1600" dirty="0">
                          <a:solidFill>
                            <a:srgbClr val="1F497D"/>
                          </a:solidFill>
                          <a:effectLst/>
                          <a:latin typeface="Calibri"/>
                          <a:ea typeface="Calibri"/>
                          <a:cs typeface="Times New Roman"/>
                        </a:rPr>
                        <a:t>alte surse de finanțare  </a:t>
                      </a:r>
                      <a:endParaRPr lang="ro-RO" sz="1600" dirty="0">
                        <a:effectLst/>
                        <a:latin typeface="Arial"/>
                        <a:ea typeface="Calibri"/>
                        <a:cs typeface="Times New Roman"/>
                      </a:endParaRPr>
                    </a:p>
                    <a:p>
                      <a:pPr marL="137160" indent="-137160" algn="just">
                        <a:spcAft>
                          <a:spcPts val="0"/>
                        </a:spcAft>
                        <a:tabLst>
                          <a:tab pos="2503170" algn="r"/>
                          <a:tab pos="2503170" algn="r"/>
                          <a:tab pos="2834640" algn="r"/>
                        </a:tabLst>
                      </a:pPr>
                      <a:r>
                        <a:rPr lang="ro-RO" sz="1400" dirty="0">
                          <a:solidFill>
                            <a:srgbClr val="1F497D"/>
                          </a:solidFill>
                          <a:effectLst/>
                          <a:latin typeface="Calibri"/>
                          <a:ea typeface="Calibri"/>
                          <a:cs typeface="Segoe UI"/>
                        </a:rPr>
                        <a:t> </a:t>
                      </a:r>
                      <a:endParaRPr lang="ro-RO" sz="1400" dirty="0">
                        <a:effectLst/>
                        <a:latin typeface="Arial"/>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b="0" dirty="0" smtClean="0">
                          <a:solidFill>
                            <a:srgbClr val="1F497D"/>
                          </a:solidFill>
                          <a:effectLst/>
                          <a:latin typeface="Calibri"/>
                          <a:ea typeface="Calibri"/>
                          <a:cs typeface="Segoe UI"/>
                        </a:rPr>
                        <a:t>1.Da</a:t>
                      </a:r>
                      <a:endParaRPr lang="ro-RO" sz="1400" b="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37160" indent="-137160" algn="just">
                        <a:spcAft>
                          <a:spcPts val="0"/>
                        </a:spcAft>
                        <a:tabLst>
                          <a:tab pos="2503170" algn="r"/>
                          <a:tab pos="2503170" algn="r"/>
                          <a:tab pos="2834640" algn="r"/>
                        </a:tabLst>
                      </a:pPr>
                      <a:r>
                        <a:rPr lang="ro-RO" sz="1400" b="0" dirty="0">
                          <a:solidFill>
                            <a:srgbClr val="1F497D"/>
                          </a:solidFill>
                          <a:effectLst/>
                          <a:latin typeface="Calibri"/>
                          <a:ea typeface="Calibri"/>
                          <a:cs typeface="Segoe UI"/>
                        </a:rPr>
                        <a:t>2. Nu</a:t>
                      </a:r>
                      <a:endParaRPr lang="ro-RO" sz="1400" b="0" dirty="0">
                        <a:effectLst/>
                        <a:latin typeface="Arial"/>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Title 3"/>
          <p:cNvSpPr>
            <a:spLocks noGrp="1"/>
          </p:cNvSpPr>
          <p:nvPr>
            <p:ph type="title"/>
          </p:nvPr>
        </p:nvSpPr>
        <p:spPr>
          <a:xfrm>
            <a:off x="457200" y="1447800"/>
            <a:ext cx="8229600" cy="533400"/>
          </a:xfrm>
        </p:spPr>
        <p:txBody>
          <a:bodyPr>
            <a:noAutofit/>
          </a:bodyPr>
          <a:lstStyle/>
          <a:p>
            <a:r>
              <a:rPr lang="ro-RO" sz="3200" b="1" dirty="0">
                <a:solidFill>
                  <a:schemeClr val="tx2"/>
                </a:solidFill>
              </a:rPr>
              <a:t>CRITERII DE ELIGIBILITATE </a:t>
            </a:r>
            <a:r>
              <a:rPr lang="ro-RO" sz="3200" b="1" dirty="0" smtClean="0">
                <a:solidFill>
                  <a:schemeClr val="tx2"/>
                </a:solidFill>
              </a:rPr>
              <a:t>SDL</a:t>
            </a:r>
            <a:endParaRPr lang="ro-RO" sz="3200" b="1" dirty="0">
              <a:solidFill>
                <a:schemeClr val="tx2"/>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8028384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990600"/>
          </a:xfrm>
        </p:spPr>
        <p:txBody>
          <a:bodyPr>
            <a:noAutofit/>
          </a:bodyPr>
          <a:lstStyle/>
          <a:p>
            <a:r>
              <a:rPr lang="ro-RO" sz="3200" b="1" dirty="0" smtClean="0">
                <a:solidFill>
                  <a:schemeClr val="tx2"/>
                </a:solidFill>
              </a:rPr>
              <a:t>INTERVENȚII </a:t>
            </a:r>
            <a:r>
              <a:rPr lang="ro-RO" sz="3200" b="1" dirty="0">
                <a:solidFill>
                  <a:schemeClr val="tx2"/>
                </a:solidFill>
              </a:rPr>
              <a:t>POCU</a:t>
            </a:r>
            <a:br>
              <a:rPr lang="ro-RO" sz="3200" b="1" dirty="0">
                <a:solidFill>
                  <a:schemeClr val="tx2"/>
                </a:solidFill>
              </a:rPr>
            </a:br>
            <a:endParaRPr lang="ro-RO" sz="3200" dirty="0"/>
          </a:p>
        </p:txBody>
      </p:sp>
      <p:sp>
        <p:nvSpPr>
          <p:cNvPr id="3" name="Content Placeholder 2"/>
          <p:cNvSpPr>
            <a:spLocks noGrp="1"/>
          </p:cNvSpPr>
          <p:nvPr>
            <p:ph idx="1"/>
          </p:nvPr>
        </p:nvSpPr>
        <p:spPr>
          <a:xfrm>
            <a:off x="457200" y="2438400"/>
            <a:ext cx="8229600" cy="4343400"/>
          </a:xfrm>
        </p:spPr>
        <p:txBody>
          <a:bodyPr>
            <a:normAutofit/>
          </a:bodyPr>
          <a:lstStyle/>
          <a:p>
            <a:pPr lvl="0" algn="just"/>
            <a:r>
              <a:rPr lang="ro-RO" sz="2000" b="1" i="1" dirty="0" smtClean="0">
                <a:solidFill>
                  <a:prstClr val="black"/>
                </a:solidFill>
              </a:rPr>
              <a:t>NOTĂ</a:t>
            </a:r>
            <a:r>
              <a:rPr lang="ro-RO" sz="2000" b="1" i="1" dirty="0">
                <a:solidFill>
                  <a:prstClr val="black"/>
                </a:solidFill>
              </a:rPr>
              <a:t>:</a:t>
            </a:r>
            <a:r>
              <a:rPr lang="ro-RO" sz="2000" dirty="0">
                <a:solidFill>
                  <a:prstClr val="black"/>
                </a:solidFill>
              </a:rPr>
              <a:t> Pentru intervențiile propuse spre finanțare din POCU, </a:t>
            </a:r>
            <a:r>
              <a:rPr lang="ro-RO" sz="2000" b="1" i="1" dirty="0">
                <a:solidFill>
                  <a:prstClr val="black"/>
                </a:solidFill>
              </a:rPr>
              <a:t>minimum 50% din grupul tinta (persoanele care beneficiază de servicii integrate) trebuie să beneficieze de măsuri de ocupare</a:t>
            </a:r>
            <a:r>
              <a:rPr lang="ro-RO" sz="2000" i="1" dirty="0">
                <a:solidFill>
                  <a:prstClr val="black"/>
                </a:solidFill>
              </a:rPr>
              <a:t> </a:t>
            </a:r>
            <a:r>
              <a:rPr lang="ro-RO" sz="2000" dirty="0">
                <a:solidFill>
                  <a:prstClr val="black"/>
                </a:solidFill>
              </a:rPr>
              <a:t>(ex. ucenicie, stagii, subvenționarea locurilor de muncă, formare profesională, </a:t>
            </a:r>
            <a:r>
              <a:rPr lang="ro-RO" sz="2000" dirty="0" smtClean="0">
                <a:solidFill>
                  <a:prstClr val="black"/>
                </a:solidFill>
              </a:rPr>
              <a:t>antreprenoriat.</a:t>
            </a:r>
          </a:p>
          <a:p>
            <a:pPr marL="0" lvl="0" indent="0" algn="just">
              <a:buNone/>
            </a:pPr>
            <a:endParaRPr lang="ro-RO" sz="800" dirty="0" smtClean="0">
              <a:solidFill>
                <a:prstClr val="black"/>
              </a:solidFill>
            </a:endParaRPr>
          </a:p>
          <a:p>
            <a:pPr lvl="0" algn="just"/>
            <a:r>
              <a:rPr lang="ro-RO" sz="2000" b="1" i="1" dirty="0">
                <a:solidFill>
                  <a:prstClr val="black"/>
                </a:solidFill>
              </a:rPr>
              <a:t>NOTĂ:</a:t>
            </a:r>
            <a:r>
              <a:rPr lang="ro-RO" sz="2000" dirty="0">
                <a:solidFill>
                  <a:prstClr val="black"/>
                </a:solidFill>
              </a:rPr>
              <a:t> Pentru proiectele POCU aferente listei indicative de intervenții asociată SDL, </a:t>
            </a:r>
            <a:r>
              <a:rPr lang="ro-RO" sz="2000" b="1" i="1" dirty="0">
                <a:solidFill>
                  <a:prstClr val="black"/>
                </a:solidFill>
              </a:rPr>
              <a:t>din totalul grupului țintă sprijinit (roma și non-roma), persoanele care au domiciliul/locuiesc în ZUM trebuie să reprezinte un procent cel puțin egal cu ponderea locuitorilor din ZUM în totalul populației din teritoriul SDL</a:t>
            </a:r>
            <a:r>
              <a:rPr lang="ro-RO" sz="2000" dirty="0">
                <a:solidFill>
                  <a:prstClr val="black"/>
                </a:solidFill>
              </a:rPr>
              <a:t> (ZUM și zona urbană funcțională</a:t>
            </a:r>
            <a:r>
              <a:rPr lang="ro-RO" sz="2000" dirty="0" smtClean="0">
                <a:solidFill>
                  <a:prstClr val="black"/>
                </a:solidFill>
              </a:rPr>
              <a:t>).</a:t>
            </a:r>
          </a:p>
          <a:p>
            <a:pPr marL="0" lvl="0" indent="0" algn="just">
              <a:buNone/>
            </a:pPr>
            <a:endParaRPr lang="ro-RO" sz="800" dirty="0">
              <a:solidFill>
                <a:prstClr val="black"/>
              </a:solidFill>
            </a:endParaRPr>
          </a:p>
          <a:p>
            <a:pPr lvl="0" algn="just"/>
            <a:r>
              <a:rPr lang="ro-RO" sz="2000" b="1" i="1" dirty="0" smtClean="0">
                <a:solidFill>
                  <a:prstClr val="black"/>
                </a:solidFill>
              </a:rPr>
              <a:t>NOTĂ</a:t>
            </a:r>
            <a:r>
              <a:rPr lang="ro-RO" sz="2000" b="1" i="1" dirty="0">
                <a:solidFill>
                  <a:prstClr val="black"/>
                </a:solidFill>
              </a:rPr>
              <a:t>:</a:t>
            </a:r>
            <a:r>
              <a:rPr lang="ro-RO" sz="2000" dirty="0">
                <a:solidFill>
                  <a:prstClr val="black"/>
                </a:solidFill>
              </a:rPr>
              <a:t> </a:t>
            </a:r>
            <a:r>
              <a:rPr lang="ro-RO" sz="2000" b="1" i="1" dirty="0">
                <a:solidFill>
                  <a:prstClr val="black"/>
                </a:solidFill>
              </a:rPr>
              <a:t>comunitățile</a:t>
            </a:r>
            <a:r>
              <a:rPr lang="ro-RO" sz="2000" dirty="0">
                <a:solidFill>
                  <a:prstClr val="black"/>
                </a:solidFill>
              </a:rPr>
              <a:t> care vor beneficia de finanțare prin proiectele POCU aferente unei strategii SDL </a:t>
            </a:r>
            <a:r>
              <a:rPr lang="ro-RO" sz="2000" b="1" i="1" dirty="0">
                <a:solidFill>
                  <a:prstClr val="black"/>
                </a:solidFill>
              </a:rPr>
              <a:t>vor fi excluse de la finanțarea asigurată la nivelul AP 6- PI 10.i, respectiv AP4 - PI 9.ii</a:t>
            </a:r>
            <a:r>
              <a:rPr lang="ro-RO" sz="2000" dirty="0">
                <a:solidFill>
                  <a:prstClr val="black"/>
                </a:solidFill>
              </a:rPr>
              <a:t>.</a:t>
            </a:r>
          </a:p>
          <a:p>
            <a:pPr marL="0" lvl="0" indent="0" algn="just">
              <a:buNone/>
            </a:pPr>
            <a:endParaRPr lang="ro-RO" sz="20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5595381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ext uri="{D42A27DB-BD31-4B8C-83A1-F6EECF244321}">
                <p14:modId xmlns:p14="http://schemas.microsoft.com/office/powerpoint/2010/main" val="2928374752"/>
              </p:ext>
            </p:extLst>
          </p:nvPr>
        </p:nvGraphicFramePr>
        <p:xfrm>
          <a:off x="228600" y="1295400"/>
          <a:ext cx="8686800" cy="5562600"/>
        </p:xfrm>
        <a:graphic>
          <a:graphicData uri="http://schemas.openxmlformats.org/presentationml/2006/ole">
            <mc:AlternateContent xmlns:mc="http://schemas.openxmlformats.org/markup-compatibility/2006">
              <mc:Choice xmlns:v="urn:schemas-microsoft-com:vml" Requires="v">
                <p:oleObj spid="_x0000_s3150" name="Document" r:id="rId3" imgW="6334116" imgH="8892679" progId="Word.Document.12">
                  <p:embed/>
                </p:oleObj>
              </mc:Choice>
              <mc:Fallback>
                <p:oleObj name="Document" r:id="rId3" imgW="6334116" imgH="8892679" progId="Word.Document.12">
                  <p:embed/>
                  <p:pic>
                    <p:nvPicPr>
                      <p:cNvPr id="0" name=""/>
                      <p:cNvPicPr/>
                      <p:nvPr/>
                    </p:nvPicPr>
                    <p:blipFill>
                      <a:blip r:embed="rId4"/>
                      <a:stretch>
                        <a:fillRect/>
                      </a:stretch>
                    </p:blipFill>
                    <p:spPr>
                      <a:xfrm>
                        <a:off x="228600" y="1295400"/>
                        <a:ext cx="8686800" cy="5562600"/>
                      </a:xfrm>
                      <a:prstGeom prst="rect">
                        <a:avLst/>
                      </a:prstGeom>
                    </p:spPr>
                  </p:pic>
                </p:oleObj>
              </mc:Fallback>
            </mc:AlternateContent>
          </a:graphicData>
        </a:graphic>
      </p:graphicFrame>
      <p:sp>
        <p:nvSpPr>
          <p:cNvPr id="11" name="Slide Number Placeholder 10"/>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41496067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685800"/>
          </a:xfrm>
        </p:spPr>
        <p:txBody>
          <a:bodyPr/>
          <a:lstStyle/>
          <a:p>
            <a:r>
              <a:rPr lang="ro-RO" sz="3200" b="1" dirty="0" smtClean="0">
                <a:solidFill>
                  <a:schemeClr val="tx2"/>
                </a:solidFill>
              </a:rPr>
              <a:t>INDICATORI POCU AFERENȚI O.S. 5.1</a:t>
            </a:r>
            <a:endParaRPr lang="ro-RO" dirty="0">
              <a:solidFill>
                <a:schemeClr val="tx2"/>
              </a:solidFill>
            </a:endParaRPr>
          </a:p>
        </p:txBody>
      </p:sp>
      <p:sp>
        <p:nvSpPr>
          <p:cNvPr id="3" name="Content Placeholder 2"/>
          <p:cNvSpPr>
            <a:spLocks noGrp="1"/>
          </p:cNvSpPr>
          <p:nvPr>
            <p:ph idx="1"/>
          </p:nvPr>
        </p:nvSpPr>
        <p:spPr>
          <a:xfrm>
            <a:off x="457200" y="2286000"/>
            <a:ext cx="8229600" cy="4070350"/>
          </a:xfrm>
        </p:spPr>
        <p:txBody>
          <a:bodyPr>
            <a:normAutofit fontScale="77500" lnSpcReduction="20000"/>
          </a:bodyPr>
          <a:lstStyle/>
          <a:p>
            <a:pPr algn="just">
              <a:lnSpc>
                <a:spcPct val="115000"/>
              </a:lnSpc>
              <a:spcAft>
                <a:spcPts val="600"/>
              </a:spcAft>
            </a:pPr>
            <a:r>
              <a:rPr lang="ro-RO" sz="2000" dirty="0" smtClean="0">
                <a:solidFill>
                  <a:srgbClr val="003366"/>
                </a:solidFill>
                <a:ea typeface="Calibri"/>
                <a:cs typeface="Times New Roman"/>
              </a:rPr>
              <a:t>Definițiile </a:t>
            </a:r>
            <a:r>
              <a:rPr lang="ro-RO" sz="2000" dirty="0">
                <a:solidFill>
                  <a:srgbClr val="003366"/>
                </a:solidFill>
                <a:ea typeface="Calibri"/>
                <a:cs typeface="Times New Roman"/>
              </a:rPr>
              <a:t>detaliate ale indicatorilor POCU se regăsesc în </a:t>
            </a:r>
            <a:r>
              <a:rPr lang="ro-RO" sz="2000" b="1" u="sng" dirty="0">
                <a:solidFill>
                  <a:srgbClr val="003366"/>
                </a:solidFill>
                <a:ea typeface="Calibri"/>
                <a:cs typeface="Times New Roman"/>
              </a:rPr>
              <a:t>Anexa ”Definițiile indicatorilor de rezultat și realizare POCU, OS 5.1”</a:t>
            </a:r>
            <a:endParaRPr lang="ro-RO" sz="2000" dirty="0">
              <a:solidFill>
                <a:srgbClr val="003366"/>
              </a:solidFill>
              <a:ea typeface="Calibri"/>
              <a:cs typeface="Times New Roman"/>
            </a:endParaRPr>
          </a:p>
          <a:p>
            <a:pPr algn="just">
              <a:lnSpc>
                <a:spcPct val="115000"/>
              </a:lnSpc>
              <a:spcAft>
                <a:spcPts val="600"/>
              </a:spcAft>
            </a:pPr>
            <a:r>
              <a:rPr lang="ro-RO" sz="2000" dirty="0">
                <a:solidFill>
                  <a:srgbClr val="003366"/>
                </a:solidFill>
                <a:ea typeface="Calibri"/>
                <a:cs typeface="Times New Roman"/>
              </a:rPr>
              <a:t>În stabilirea țintelor propuse la nivel de SDL pentru indicatorii de realizare și rezultat POCU, vor fi avute in vedere </a:t>
            </a:r>
            <a:r>
              <a:rPr lang="ro-RO" sz="2000" b="1" dirty="0">
                <a:solidFill>
                  <a:srgbClr val="003366"/>
                </a:solidFill>
                <a:ea typeface="Calibri"/>
                <a:cs typeface="Times New Roman"/>
              </a:rPr>
              <a:t>țintele minime obligatorii</a:t>
            </a:r>
            <a:r>
              <a:rPr lang="ro-RO" sz="2000" dirty="0">
                <a:solidFill>
                  <a:srgbClr val="003366"/>
                </a:solidFill>
                <a:ea typeface="Calibri"/>
                <a:cs typeface="Times New Roman"/>
              </a:rPr>
              <a:t> prezentate detaliat în </a:t>
            </a:r>
            <a:r>
              <a:rPr lang="ro-RO" sz="2000" b="1" u="sng" dirty="0">
                <a:solidFill>
                  <a:srgbClr val="003366"/>
                </a:solidFill>
                <a:ea typeface="Calibri"/>
                <a:cs typeface="Times New Roman"/>
              </a:rPr>
              <a:t>Anexa ”Indicatori POCU aferenți Obiectivului Specific 5.1”.</a:t>
            </a:r>
            <a:r>
              <a:rPr lang="ro-RO" sz="2000" u="sng" dirty="0">
                <a:solidFill>
                  <a:srgbClr val="003366"/>
                </a:solidFill>
                <a:ea typeface="Calibri"/>
                <a:cs typeface="Times New Roman"/>
              </a:rPr>
              <a:t>  </a:t>
            </a:r>
            <a:endParaRPr lang="ro-RO" sz="2000" dirty="0">
              <a:solidFill>
                <a:srgbClr val="003366"/>
              </a:solidFill>
              <a:ea typeface="Calibri"/>
              <a:cs typeface="Times New Roman"/>
            </a:endParaRPr>
          </a:p>
          <a:p>
            <a:pPr marL="0" lvl="0" indent="0" algn="just">
              <a:buNone/>
            </a:pPr>
            <a:endParaRPr lang="ro-RO" sz="2000" b="1" dirty="0" smtClean="0">
              <a:solidFill>
                <a:prstClr val="black"/>
              </a:solidFill>
            </a:endParaRPr>
          </a:p>
          <a:p>
            <a:pPr lvl="0" algn="just"/>
            <a:r>
              <a:rPr lang="ro-RO" sz="2100" b="1" dirty="0">
                <a:solidFill>
                  <a:srgbClr val="003366"/>
                </a:solidFill>
                <a:ea typeface="Calibri"/>
                <a:cs typeface="Times New Roman"/>
              </a:rPr>
              <a:t>Țintele minime </a:t>
            </a:r>
            <a:r>
              <a:rPr lang="ro-RO" sz="2100" dirty="0">
                <a:solidFill>
                  <a:srgbClr val="003366"/>
                </a:solidFill>
                <a:ea typeface="Calibri"/>
                <a:cs typeface="Times New Roman"/>
              </a:rPr>
              <a:t>sunt stabilite </a:t>
            </a:r>
            <a:r>
              <a:rPr lang="ro-RO" sz="2100" b="1" dirty="0">
                <a:solidFill>
                  <a:srgbClr val="003366"/>
                </a:solidFill>
                <a:ea typeface="Calibri"/>
                <a:cs typeface="Times New Roman"/>
              </a:rPr>
              <a:t>la o  alocare de 1 milion Euro pentru intervențiile POCU implementate în SDL din regiunile mai puțin dezvoltate / 500.000 Euro </a:t>
            </a:r>
            <a:r>
              <a:rPr lang="ro-RO" sz="2100" dirty="0">
                <a:solidFill>
                  <a:srgbClr val="003366"/>
                </a:solidFill>
                <a:ea typeface="Calibri"/>
                <a:cs typeface="Times New Roman"/>
              </a:rPr>
              <a:t>pentru intervențiile POCU implementate în SDL din regiunea dezvoltată (București-Ilfov), acestea crescând sau reducându-se direct proporțional cu valoarea alocării din POCU la nivelul unei SDL (cu excepția cheltuielilor de funcționare legate de gestionarea implementării SDL si animarea comunității).  </a:t>
            </a:r>
          </a:p>
          <a:p>
            <a:pPr marL="0" lvl="0" indent="0" algn="just">
              <a:buNone/>
            </a:pPr>
            <a:endParaRPr lang="ro-RO" sz="2000" b="1" dirty="0">
              <a:solidFill>
                <a:prstClr val="black"/>
              </a:solidFill>
            </a:endParaRPr>
          </a:p>
          <a:p>
            <a:pPr marL="0" lvl="0" indent="0" algn="just">
              <a:buNone/>
            </a:pPr>
            <a:r>
              <a:rPr lang="ro-RO" sz="2000" b="1" dirty="0" smtClean="0">
                <a:solidFill>
                  <a:schemeClr val="tx2"/>
                </a:solidFill>
              </a:rPr>
              <a:t>Atenție</a:t>
            </a:r>
            <a:r>
              <a:rPr lang="ro-RO" sz="2000" b="1" dirty="0">
                <a:solidFill>
                  <a:schemeClr val="tx2"/>
                </a:solidFill>
              </a:rPr>
              <a:t>!!!: GAL-urile trebuie să aibă în vedere în etapa III ( atât la lansarea apelurilor cât și la selecția fișelor de proiect) atingerea indicatorilor asumați la nivelul intervențiilor POCU din SDL, asigurându-se că acești indicatori vor fi atinși prin fișele de proiect selectate la nivelul GAL.</a:t>
            </a:r>
            <a:endParaRPr lang="ro-RO" sz="2000" dirty="0">
              <a:solidFill>
                <a:schemeClr val="tx2"/>
              </a:solidFill>
            </a:endParaRPr>
          </a:p>
          <a:p>
            <a:endParaRPr lang="ro-RO" dirty="0">
              <a:solidFill>
                <a:schemeClr val="tx2"/>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39370629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295400"/>
            <a:ext cx="8458200" cy="838200"/>
          </a:xfrm>
        </p:spPr>
        <p:txBody>
          <a:bodyPr>
            <a:normAutofit fontScale="90000"/>
          </a:bodyPr>
          <a:lstStyle/>
          <a:p>
            <a:r>
              <a:rPr lang="ro-RO" b="1" dirty="0" smtClean="0">
                <a:solidFill>
                  <a:schemeClr val="tx2"/>
                </a:solidFill>
              </a:rPr>
              <a:t/>
            </a:r>
            <a:br>
              <a:rPr lang="ro-RO" b="1" dirty="0" smtClean="0">
                <a:solidFill>
                  <a:schemeClr val="tx2"/>
                </a:solidFill>
              </a:rPr>
            </a:br>
            <a:r>
              <a:rPr lang="ro-RO" b="1" dirty="0" smtClean="0">
                <a:solidFill>
                  <a:schemeClr val="tx2"/>
                </a:solidFill>
              </a:rPr>
              <a:t>INTERVENȚII </a:t>
            </a:r>
            <a:r>
              <a:rPr lang="ro-RO" b="1" dirty="0">
                <a:solidFill>
                  <a:schemeClr val="tx2"/>
                </a:solidFill>
              </a:rPr>
              <a:t>POR</a:t>
            </a:r>
            <a:r>
              <a:rPr lang="ro-RO" b="1" dirty="0">
                <a:solidFill>
                  <a:srgbClr val="C00000"/>
                </a:solidFill>
              </a:rPr>
              <a:t/>
            </a:r>
            <a:br>
              <a:rPr lang="ro-RO" b="1" dirty="0">
                <a:solidFill>
                  <a:srgbClr val="C00000"/>
                </a:solidFill>
              </a:rPr>
            </a:br>
            <a:endParaRPr lang="en-US" dirty="0"/>
          </a:p>
        </p:txBody>
      </p:sp>
      <p:sp>
        <p:nvSpPr>
          <p:cNvPr id="3" name="Content Placeholder 2"/>
          <p:cNvSpPr>
            <a:spLocks noGrp="1"/>
          </p:cNvSpPr>
          <p:nvPr>
            <p:ph idx="1"/>
          </p:nvPr>
        </p:nvSpPr>
        <p:spPr>
          <a:xfrm>
            <a:off x="304800" y="2133600"/>
            <a:ext cx="8382000" cy="4495800"/>
          </a:xfrm>
        </p:spPr>
        <p:txBody>
          <a:bodyPr>
            <a:normAutofit fontScale="70000" lnSpcReduction="20000"/>
          </a:bodyPr>
          <a:lstStyle/>
          <a:p>
            <a:pPr marL="0" lvl="0" indent="0" algn="just">
              <a:buNone/>
            </a:pPr>
            <a:endParaRPr lang="ro-RO" b="1" dirty="0" smtClean="0">
              <a:solidFill>
                <a:prstClr val="black"/>
              </a:solidFill>
            </a:endParaRPr>
          </a:p>
          <a:p>
            <a:pPr lvl="0" algn="just"/>
            <a:r>
              <a:rPr lang="ro-RO" b="1" dirty="0" smtClean="0">
                <a:solidFill>
                  <a:prstClr val="black"/>
                </a:solidFill>
              </a:rPr>
              <a:t>NOTĂ</a:t>
            </a:r>
            <a:r>
              <a:rPr lang="ro-RO" b="1" dirty="0">
                <a:solidFill>
                  <a:prstClr val="black"/>
                </a:solidFill>
              </a:rPr>
              <a:t>: </a:t>
            </a:r>
            <a:r>
              <a:rPr lang="ro-RO" dirty="0">
                <a:solidFill>
                  <a:prstClr val="black"/>
                </a:solidFill>
              </a:rPr>
              <a:t>Proiectele FEDR care vizează construirea/ dotarea cu echipamente a infrastructurii întreprinderilor de economie socială de inserţie se vor finanța în cadrul unei scheme de ajutor de minimis, unde valoarea totală a ajutorului de minimis va fi de maxim 200.000 de euro acordat unei întreprinderi unice</a:t>
            </a:r>
            <a:r>
              <a:rPr lang="ro-RO" dirty="0" smtClean="0">
                <a:solidFill>
                  <a:prstClr val="black"/>
                </a:solidFill>
              </a:rPr>
              <a:t>.</a:t>
            </a:r>
          </a:p>
          <a:p>
            <a:pPr marL="0" lvl="0" indent="0" algn="just">
              <a:buNone/>
            </a:pPr>
            <a:endParaRPr lang="ro-RO" dirty="0">
              <a:solidFill>
                <a:prstClr val="black"/>
              </a:solidFill>
            </a:endParaRPr>
          </a:p>
          <a:p>
            <a:pPr lvl="0" algn="just"/>
            <a:r>
              <a:rPr lang="ro-RO" b="1" dirty="0">
                <a:solidFill>
                  <a:prstClr val="black"/>
                </a:solidFill>
              </a:rPr>
              <a:t>Notă:</a:t>
            </a:r>
            <a:r>
              <a:rPr lang="ro-RO" dirty="0">
                <a:solidFill>
                  <a:prstClr val="black"/>
                </a:solidFill>
              </a:rPr>
              <a:t> Proiectele FEDR care vizează comunități marginalizate sprijinite în cadrul </a:t>
            </a:r>
            <a:r>
              <a:rPr lang="ro-RO" b="1" dirty="0">
                <a:solidFill>
                  <a:prstClr val="black"/>
                </a:solidFill>
              </a:rPr>
              <a:t>unei SDL DLRC vor fi excluse de la finanțare în cadrul Axei 4. Dezvoltare urbană, OS 4.3 „Îmbunătățirea regenerării fizice, economice și sociale a comunităților marginalizate în municipiile reședință de județ din România’’</a:t>
            </a:r>
            <a:r>
              <a:rPr lang="ro-RO" dirty="0">
                <a:solidFill>
                  <a:prstClr val="black"/>
                </a:solidFill>
              </a:rPr>
              <a:t> (în cazul celor 39 municipii reședință de județ). </a:t>
            </a:r>
          </a:p>
          <a:p>
            <a:pPr marL="0" indent="0">
              <a:buNone/>
            </a:pP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857265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p14="http://schemas.microsoft.com/office/powerpoint/2010/main" val="2570175376"/>
              </p:ext>
            </p:extLst>
          </p:nvPr>
        </p:nvGraphicFramePr>
        <p:xfrm>
          <a:off x="838200" y="1600200"/>
          <a:ext cx="7696200" cy="4724400"/>
        </p:xfrm>
        <a:graphic>
          <a:graphicData uri="http://schemas.openxmlformats.org/presentationml/2006/ole">
            <mc:AlternateContent xmlns:mc="http://schemas.openxmlformats.org/markup-compatibility/2006">
              <mc:Choice xmlns:v="urn:schemas-microsoft-com:vml" Requires="v">
                <p:oleObj spid="_x0000_s2124" name="Document" r:id="rId3" imgW="6354993" imgH="5191746" progId="Word.Document.12">
                  <p:embed/>
                </p:oleObj>
              </mc:Choice>
              <mc:Fallback>
                <p:oleObj name="Document" r:id="rId3" imgW="6354993" imgH="5191746" progId="Word.Document.12">
                  <p:embed/>
                  <p:pic>
                    <p:nvPicPr>
                      <p:cNvPr id="0" name=""/>
                      <p:cNvPicPr/>
                      <p:nvPr/>
                    </p:nvPicPr>
                    <p:blipFill>
                      <a:blip r:embed="rId4"/>
                      <a:stretch>
                        <a:fillRect/>
                      </a:stretch>
                    </p:blipFill>
                    <p:spPr>
                      <a:xfrm>
                        <a:off x="838200" y="1600200"/>
                        <a:ext cx="7696200" cy="4724400"/>
                      </a:xfrm>
                      <a:prstGeom prst="rect">
                        <a:avLst/>
                      </a:prstGeom>
                    </p:spPr>
                  </p:pic>
                </p:oleObj>
              </mc:Fallback>
            </mc:AlternateContent>
          </a:graphicData>
        </a:graphic>
      </p:graphicFrame>
      <p:sp>
        <p:nvSpPr>
          <p:cNvPr id="7" name="Slide Number Placeholder 6"/>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23238104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219200"/>
            <a:ext cx="8382000" cy="1127125"/>
          </a:xfrm>
        </p:spPr>
        <p:txBody>
          <a:bodyPr>
            <a:noAutofit/>
          </a:bodyPr>
          <a:lstStyle/>
          <a:p>
            <a:r>
              <a:rPr lang="ro-RO" sz="3000" b="1" dirty="0" smtClean="0">
                <a:solidFill>
                  <a:schemeClr val="tx2"/>
                </a:solidFill>
              </a:rPr>
              <a:t>INDICATORI</a:t>
            </a:r>
            <a:r>
              <a:rPr lang="en-US" sz="3000" b="1" dirty="0" smtClean="0">
                <a:solidFill>
                  <a:schemeClr val="tx2"/>
                </a:solidFill>
              </a:rPr>
              <a:t> </a:t>
            </a:r>
            <a:r>
              <a:rPr lang="ro-RO" sz="3000" b="1" dirty="0" smtClean="0">
                <a:solidFill>
                  <a:schemeClr val="tx2"/>
                </a:solidFill>
              </a:rPr>
              <a:t>DE REZULTAT </a:t>
            </a:r>
            <a:r>
              <a:rPr lang="ro-RO" sz="3000" b="1" i="1" dirty="0" smtClean="0">
                <a:solidFill>
                  <a:schemeClr val="tx2"/>
                </a:solidFill>
              </a:rPr>
              <a:t>(OUTCOME) </a:t>
            </a:r>
            <a:r>
              <a:rPr lang="ro-RO" sz="3000" b="1" dirty="0" smtClean="0">
                <a:solidFill>
                  <a:schemeClr val="tx2"/>
                </a:solidFill>
              </a:rPr>
              <a:t>FOLOSIȚI PENTRU MĂSURAREA ATINGERII OBIECTIVELOR SDL</a:t>
            </a:r>
            <a:endParaRPr lang="en-US" sz="3000" b="1" dirty="0">
              <a:solidFill>
                <a:schemeClr val="tx2"/>
              </a:solidFill>
            </a:endParaRPr>
          </a:p>
        </p:txBody>
      </p:sp>
      <p:sp>
        <p:nvSpPr>
          <p:cNvPr id="3" name="Content Placeholder 2"/>
          <p:cNvSpPr>
            <a:spLocks noGrp="1"/>
          </p:cNvSpPr>
          <p:nvPr>
            <p:ph idx="1"/>
          </p:nvPr>
        </p:nvSpPr>
        <p:spPr>
          <a:xfrm>
            <a:off x="381000" y="2438400"/>
            <a:ext cx="8458200" cy="4038600"/>
          </a:xfrm>
        </p:spPr>
        <p:txBody>
          <a:bodyPr>
            <a:normAutofit fontScale="77500" lnSpcReduction="20000"/>
          </a:bodyPr>
          <a:lstStyle/>
          <a:p>
            <a:pPr marL="0" indent="0">
              <a:buNone/>
            </a:pPr>
            <a:r>
              <a:rPr lang="ro-RO" b="1" dirty="0"/>
              <a:t>Evaluarea de impact</a:t>
            </a:r>
            <a:endParaRPr lang="en-US" b="1" dirty="0"/>
          </a:p>
          <a:p>
            <a:pPr algn="just"/>
            <a:r>
              <a:rPr lang="ro-RO" dirty="0" smtClean="0"/>
              <a:t>Se </a:t>
            </a:r>
            <a:r>
              <a:rPr lang="ro-RO" dirty="0"/>
              <a:t>vor prezenta indicatorii de rezultat (</a:t>
            </a:r>
            <a:r>
              <a:rPr lang="ro-RO" i="1" dirty="0"/>
              <a:t>outcome</a:t>
            </a:r>
            <a:r>
              <a:rPr lang="ro-RO" dirty="0"/>
              <a:t>) folosiți pentru măsurarea atingerii obiectivelor SDL. De asemenea, se va indica modalitatea de măsurare a acestor indicatori (spre exemplu, repetarea Studiului de referință la sfârșitul finanțării </a:t>
            </a:r>
            <a:r>
              <a:rPr lang="en-US" dirty="0" smtClean="0"/>
              <a:t>SDL</a:t>
            </a:r>
            <a:r>
              <a:rPr lang="ro-RO" dirty="0" smtClean="0"/>
              <a:t>). </a:t>
            </a:r>
            <a:endParaRPr lang="en-US" dirty="0" smtClean="0"/>
          </a:p>
          <a:p>
            <a:pPr algn="just"/>
            <a:r>
              <a:rPr lang="ro-RO" dirty="0" smtClean="0"/>
              <a:t>Indicatorii </a:t>
            </a:r>
            <a:r>
              <a:rPr lang="ro-RO" dirty="0"/>
              <a:t>vor fi prezentați sub formă tabelară după modelul din </a:t>
            </a:r>
            <a:r>
              <a:rPr lang="ro-RO" b="1" dirty="0"/>
              <a:t>Tabelul 8</a:t>
            </a:r>
            <a:r>
              <a:rPr lang="ro-RO" dirty="0" smtClean="0"/>
              <a:t>.</a:t>
            </a:r>
            <a:r>
              <a:rPr lang="ro-RO" b="1" dirty="0" smtClean="0"/>
              <a:t> </a:t>
            </a:r>
            <a:r>
              <a:rPr lang="ro-RO" b="1" dirty="0"/>
              <a:t>Indicatori de rezultat (</a:t>
            </a:r>
            <a:r>
              <a:rPr lang="ro-RO" b="1" i="1" dirty="0"/>
              <a:t>outcome</a:t>
            </a:r>
            <a:r>
              <a:rPr lang="ro-RO" b="1" dirty="0"/>
              <a:t>) proprii </a:t>
            </a:r>
            <a:r>
              <a:rPr lang="ro-RO" b="1" dirty="0" smtClean="0"/>
              <a:t>SDL</a:t>
            </a:r>
            <a:endParaRPr lang="en-US" b="1" dirty="0" smtClean="0"/>
          </a:p>
          <a:p>
            <a:pPr marL="0" indent="0" algn="just">
              <a:buNone/>
            </a:pPr>
            <a:endParaRPr lang="en-US" b="1" i="1" dirty="0">
              <a:solidFill>
                <a:schemeClr val="tx2"/>
              </a:solidFill>
            </a:endParaRPr>
          </a:p>
          <a:p>
            <a:pPr marL="0" indent="0" algn="just">
              <a:buNone/>
            </a:pPr>
            <a:r>
              <a:rPr lang="ro-RO" b="1" i="1" dirty="0" smtClean="0">
                <a:solidFill>
                  <a:schemeClr val="tx2"/>
                </a:solidFill>
              </a:rPr>
              <a:t>Atenție</a:t>
            </a:r>
            <a:r>
              <a:rPr lang="ro-RO" b="1" i="1" dirty="0">
                <a:solidFill>
                  <a:schemeClr val="tx2"/>
                </a:solidFill>
              </a:rPr>
              <a:t>! Toți indicatorii aferenți SDL vor fi asumați de GAL și monitorizați în etapa de implementare a SDL.</a:t>
            </a:r>
            <a:endParaRPr lang="en-US" dirty="0">
              <a:solidFill>
                <a:schemeClr val="tx2"/>
              </a:solidFill>
            </a:endParaRPr>
          </a:p>
          <a:p>
            <a:pPr algn="just"/>
            <a:endParaRPr lang="en-US" dirty="0"/>
          </a:p>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42448418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ro-RO" dirty="0" smtClean="0"/>
          </a:p>
          <a:p>
            <a:pPr marL="0" indent="0" algn="ctr">
              <a:buNone/>
            </a:pPr>
            <a:endParaRPr lang="ro-RO" dirty="0" smtClean="0"/>
          </a:p>
          <a:p>
            <a:pPr marL="0" indent="0" algn="ctr">
              <a:buNone/>
            </a:pPr>
            <a:endParaRPr lang="ro-RO" dirty="0"/>
          </a:p>
          <a:p>
            <a:pPr marL="0" indent="0" algn="ctr">
              <a:buNone/>
            </a:pPr>
            <a:r>
              <a:rPr lang="ro-RO" sz="3400" b="1" i="1" dirty="0" smtClean="0">
                <a:solidFill>
                  <a:srgbClr val="FF0000"/>
                </a:solidFill>
              </a:rPr>
              <a:t>VĂ MULȚUMIM PENTRU ATENȚIE!</a:t>
            </a:r>
            <a:endParaRPr lang="en-US" sz="3400" b="1" i="1" dirty="0">
              <a:solidFill>
                <a:srgbClr val="FF0000"/>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175722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762000"/>
          </a:xfrm>
        </p:spPr>
        <p:txBody>
          <a:bodyPr/>
          <a:lstStyle/>
          <a:p>
            <a:r>
              <a:rPr lang="en-US" sz="3200" b="1" dirty="0">
                <a:solidFill>
                  <a:schemeClr val="tx2"/>
                </a:solidFill>
              </a:rPr>
              <a:t>LISTA INDICATI</a:t>
            </a:r>
            <a:r>
              <a:rPr lang="ro-RO" sz="3200" b="1" dirty="0">
                <a:solidFill>
                  <a:schemeClr val="tx2"/>
                </a:solidFill>
              </a:rPr>
              <a:t>VĂ DE INTERVENȚII POCU</a:t>
            </a:r>
          </a:p>
        </p:txBody>
      </p:sp>
      <p:sp>
        <p:nvSpPr>
          <p:cNvPr id="3" name="Content Placeholder 2"/>
          <p:cNvSpPr>
            <a:spLocks noGrp="1"/>
          </p:cNvSpPr>
          <p:nvPr>
            <p:ph idx="1"/>
          </p:nvPr>
        </p:nvSpPr>
        <p:spPr>
          <a:xfrm>
            <a:off x="457200" y="2209800"/>
            <a:ext cx="8382000" cy="4419600"/>
          </a:xfrm>
        </p:spPr>
        <p:txBody>
          <a:bodyPr>
            <a:normAutofit lnSpcReduction="10000"/>
          </a:bodyPr>
          <a:lstStyle/>
          <a:p>
            <a:pPr marL="0" lvl="0" indent="0" algn="just">
              <a:buNone/>
            </a:pPr>
            <a:r>
              <a:rPr lang="ro-RO" sz="2400" b="1" dirty="0" smtClean="0">
                <a:solidFill>
                  <a:prstClr val="black"/>
                </a:solidFill>
              </a:rPr>
              <a:t>Proiectele </a:t>
            </a:r>
            <a:r>
              <a:rPr lang="ro-RO" sz="2400" b="1" dirty="0">
                <a:solidFill>
                  <a:prstClr val="black"/>
                </a:solidFill>
              </a:rPr>
              <a:t>POCU aferente listei indicative de intervenții vor viza</a:t>
            </a:r>
            <a:r>
              <a:rPr lang="ro-RO" sz="2400" b="1" dirty="0" smtClean="0">
                <a:solidFill>
                  <a:prstClr val="black"/>
                </a:solidFill>
              </a:rPr>
              <a:t>:</a:t>
            </a:r>
          </a:p>
          <a:p>
            <a:pPr marL="0" lvl="0" indent="0" algn="just">
              <a:buNone/>
            </a:pPr>
            <a:r>
              <a:rPr lang="ro-RO" sz="2400" b="1" dirty="0" smtClean="0">
                <a:solidFill>
                  <a:prstClr val="black"/>
                </a:solidFill>
              </a:rPr>
              <a:t> </a:t>
            </a:r>
          </a:p>
          <a:p>
            <a:pPr lvl="0" algn="just">
              <a:buFont typeface="Wingdings" panose="05000000000000000000" pitchFamily="2" charset="2"/>
              <a:buChar char="ü"/>
            </a:pPr>
            <a:r>
              <a:rPr lang="ro-RO" sz="2200" dirty="0" smtClean="0">
                <a:solidFill>
                  <a:prstClr val="black"/>
                </a:solidFill>
              </a:rPr>
              <a:t>Sprijin pentru creşterea accesului și participării la </a:t>
            </a:r>
            <a:r>
              <a:rPr lang="ro-RO" sz="2200" b="1" dirty="0" smtClean="0">
                <a:solidFill>
                  <a:prstClr val="black"/>
                </a:solidFill>
              </a:rPr>
              <a:t>educaţia timpurie/ învățământ primar și secundar</a:t>
            </a:r>
            <a:r>
              <a:rPr lang="ro-RO" sz="2200" dirty="0" smtClean="0">
                <a:solidFill>
                  <a:prstClr val="black"/>
                </a:solidFill>
              </a:rPr>
              <a:t> şi reducerea părăsirii timpurii a școlii prin acordarea unor pachete integrate, (ex. costuri de transport şi masă, materiale educaţionale, accesul la servicii medicale şi sociale, măsuri de prevenție, măsuri de acompaniere, adaptate nevoilor și specificului comunităţii etc.).</a:t>
            </a:r>
          </a:p>
          <a:p>
            <a:pPr marL="0" lvl="0" indent="0" algn="just">
              <a:buNone/>
            </a:pPr>
            <a:endParaRPr lang="ro-RO" sz="2200" dirty="0" smtClean="0">
              <a:solidFill>
                <a:prstClr val="black"/>
              </a:solidFill>
            </a:endParaRPr>
          </a:p>
          <a:p>
            <a:pPr algn="just">
              <a:buFont typeface="Wingdings" panose="05000000000000000000" pitchFamily="2" charset="2"/>
              <a:buChar char="ü"/>
            </a:pPr>
            <a:r>
              <a:rPr lang="ro-RO" sz="2200" dirty="0">
                <a:solidFill>
                  <a:prstClr val="black"/>
                </a:solidFill>
              </a:rPr>
              <a:t>Campanii de informare şi conştientizare/ acţiuni specifice în domeniul combaterii discriminării, precum și pentru implicarea activă/ voluntariatul membrilor comunității în soluționarea problemelor cu care se confruntă </a:t>
            </a:r>
            <a:r>
              <a:rPr lang="ro-RO" sz="2200" dirty="0" smtClean="0">
                <a:solidFill>
                  <a:prstClr val="black"/>
                </a:solidFill>
              </a:rPr>
              <a:t>comunitatea. </a:t>
            </a:r>
            <a:endParaRPr lang="ro-RO" sz="2200" dirty="0">
              <a:solidFill>
                <a:prstClr val="black"/>
              </a:solidFill>
            </a:endParaRPr>
          </a:p>
          <a:p>
            <a:pPr lvl="0" algn="just">
              <a:buFont typeface="Wingdings" panose="05000000000000000000" pitchFamily="2" charset="2"/>
              <a:buChar char="ü"/>
            </a:pPr>
            <a:endParaRPr lang="ro-RO" sz="2800" dirty="0" smtClean="0">
              <a:solidFill>
                <a:prstClr val="black"/>
              </a:solidFill>
            </a:endParaRPr>
          </a:p>
          <a:p>
            <a:pPr marL="0" indent="0">
              <a:buNone/>
            </a:pPr>
            <a:endParaRPr lang="ro-RO"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17163136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1066800"/>
          </a:xfrm>
        </p:spPr>
        <p:txBody>
          <a:bodyPr>
            <a:noAutofit/>
          </a:bodyPr>
          <a:lstStyle/>
          <a:p>
            <a:r>
              <a:rPr lang="en-US" sz="3200" b="1" dirty="0">
                <a:solidFill>
                  <a:schemeClr val="tx2"/>
                </a:solidFill>
              </a:rPr>
              <a:t>LISTA INDICATI</a:t>
            </a:r>
            <a:r>
              <a:rPr lang="ro-RO" sz="3200" b="1" dirty="0">
                <a:solidFill>
                  <a:schemeClr val="tx2"/>
                </a:solidFill>
              </a:rPr>
              <a:t>VĂ DE INTERVENȚII </a:t>
            </a:r>
            <a:r>
              <a:rPr lang="ro-RO" sz="3200" b="1" dirty="0" smtClean="0">
                <a:solidFill>
                  <a:schemeClr val="tx2"/>
                </a:solidFill>
              </a:rPr>
              <a:t>POCU</a:t>
            </a:r>
            <a:br>
              <a:rPr lang="ro-RO" sz="3200" b="1" dirty="0" smtClean="0">
                <a:solidFill>
                  <a:schemeClr val="tx2"/>
                </a:solidFill>
              </a:rPr>
            </a:br>
            <a:r>
              <a:rPr lang="ro-RO" sz="3200" b="1" dirty="0" smtClean="0">
                <a:solidFill>
                  <a:schemeClr val="tx2"/>
                </a:solidFill>
              </a:rPr>
              <a:t>- continuare -</a:t>
            </a:r>
            <a:endParaRPr lang="ro-RO" sz="3200" b="1" dirty="0">
              <a:solidFill>
                <a:schemeClr val="tx2"/>
              </a:solidFill>
            </a:endParaRPr>
          </a:p>
        </p:txBody>
      </p:sp>
      <p:sp>
        <p:nvSpPr>
          <p:cNvPr id="3" name="Content Placeholder 2"/>
          <p:cNvSpPr>
            <a:spLocks noGrp="1"/>
          </p:cNvSpPr>
          <p:nvPr>
            <p:ph idx="1"/>
          </p:nvPr>
        </p:nvSpPr>
        <p:spPr>
          <a:xfrm>
            <a:off x="457200" y="2438400"/>
            <a:ext cx="8229600" cy="3687763"/>
          </a:xfrm>
        </p:spPr>
        <p:txBody>
          <a:bodyPr>
            <a:normAutofit/>
          </a:bodyPr>
          <a:lstStyle/>
          <a:p>
            <a:pPr lvl="1" algn="just">
              <a:buFont typeface="Wingdings" panose="05000000000000000000" pitchFamily="2" charset="2"/>
              <a:buChar char="ü"/>
            </a:pPr>
            <a:endParaRPr lang="ro-RO" dirty="0" smtClean="0">
              <a:solidFill>
                <a:prstClr val="black"/>
              </a:solidFill>
            </a:endParaRPr>
          </a:p>
          <a:p>
            <a:pPr lvl="1" algn="just">
              <a:buFont typeface="Wingdings" panose="05000000000000000000" pitchFamily="2" charset="2"/>
              <a:buChar char="ü"/>
            </a:pPr>
            <a:r>
              <a:rPr lang="ro-RO" dirty="0" smtClean="0">
                <a:solidFill>
                  <a:prstClr val="black"/>
                </a:solidFill>
              </a:rPr>
              <a:t>Sprijin </a:t>
            </a:r>
            <a:r>
              <a:rPr lang="ro-RO" dirty="0">
                <a:solidFill>
                  <a:prstClr val="black"/>
                </a:solidFill>
              </a:rPr>
              <a:t>pentru </a:t>
            </a:r>
            <a:r>
              <a:rPr lang="ro-RO" b="1" dirty="0">
                <a:solidFill>
                  <a:prstClr val="black"/>
                </a:solidFill>
              </a:rPr>
              <a:t>accesul și/sau menținerea pe piața muncii</a:t>
            </a:r>
            <a:r>
              <a:rPr lang="ro-RO" dirty="0">
                <a:solidFill>
                  <a:prstClr val="black"/>
                </a:solidFill>
              </a:rPr>
              <a:t>, precum și pentru participarea la programe de ucenicie și stagii a persoanelor din cadrul comunităților marginalizate, inclusiv prin măsuri de acompaniere și alte tipuri de intervenții identificate ca fiind </a:t>
            </a:r>
            <a:r>
              <a:rPr lang="ro-RO" dirty="0" smtClean="0">
                <a:solidFill>
                  <a:prstClr val="black"/>
                </a:solidFill>
              </a:rPr>
              <a:t>necesare.</a:t>
            </a:r>
            <a:endParaRPr lang="ro-RO" dirty="0">
              <a:solidFill>
                <a:prstClr val="black"/>
              </a:solidFill>
            </a:endParaRPr>
          </a:p>
          <a:p>
            <a:pPr marL="457200" lvl="1" indent="0" algn="just">
              <a:buNone/>
            </a:pPr>
            <a:endParaRPr lang="ro-RO" dirty="0">
              <a:solidFill>
                <a:prstClr val="black"/>
              </a:solidFill>
            </a:endParaRPr>
          </a:p>
          <a:p>
            <a:pPr lvl="0"/>
            <a:endParaRPr lang="ro-RO" sz="2800" dirty="0">
              <a:solidFill>
                <a:prstClr val="black"/>
              </a:solidFill>
            </a:endParaRPr>
          </a:p>
          <a:p>
            <a:pPr marL="0" indent="0">
              <a:buNone/>
            </a:pPr>
            <a:endParaRPr lang="ro-RO" sz="1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4161913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990600"/>
          </a:xfrm>
        </p:spPr>
        <p:txBody>
          <a:bodyPr>
            <a:noAutofit/>
          </a:bodyPr>
          <a:lstStyle/>
          <a:p>
            <a:r>
              <a:rPr lang="en-US" sz="3200" b="1" dirty="0">
                <a:solidFill>
                  <a:schemeClr val="tx2"/>
                </a:solidFill>
              </a:rPr>
              <a:t>LISTA INDICATI</a:t>
            </a:r>
            <a:r>
              <a:rPr lang="ro-RO" sz="3200" b="1" dirty="0">
                <a:solidFill>
                  <a:schemeClr val="tx2"/>
                </a:solidFill>
              </a:rPr>
              <a:t>VĂ DE INTERVENȚII POCU</a:t>
            </a:r>
            <a:br>
              <a:rPr lang="ro-RO" sz="3200" b="1" dirty="0">
                <a:solidFill>
                  <a:schemeClr val="tx2"/>
                </a:solidFill>
              </a:rPr>
            </a:br>
            <a:r>
              <a:rPr lang="ro-RO" sz="3200" b="1" dirty="0">
                <a:solidFill>
                  <a:schemeClr val="tx2"/>
                </a:solidFill>
              </a:rPr>
              <a:t>- continuare -</a:t>
            </a:r>
            <a:endParaRPr lang="ro-RO" sz="3200" dirty="0"/>
          </a:p>
        </p:txBody>
      </p:sp>
      <p:sp>
        <p:nvSpPr>
          <p:cNvPr id="3" name="Content Placeholder 2"/>
          <p:cNvSpPr>
            <a:spLocks noGrp="1"/>
          </p:cNvSpPr>
          <p:nvPr>
            <p:ph idx="1"/>
          </p:nvPr>
        </p:nvSpPr>
        <p:spPr>
          <a:xfrm>
            <a:off x="457200" y="2819400"/>
            <a:ext cx="8229600" cy="3306763"/>
          </a:xfrm>
        </p:spPr>
        <p:txBody>
          <a:bodyPr>
            <a:normAutofit lnSpcReduction="10000"/>
          </a:bodyPr>
          <a:lstStyle/>
          <a:p>
            <a:pPr lvl="1" algn="just">
              <a:lnSpc>
                <a:spcPct val="115000"/>
              </a:lnSpc>
              <a:spcBef>
                <a:spcPts val="300"/>
              </a:spcBef>
              <a:spcAft>
                <a:spcPts val="300"/>
              </a:spcAft>
              <a:buFont typeface="Wingdings" panose="05000000000000000000" pitchFamily="2" charset="2"/>
              <a:buChar char="ü"/>
            </a:pPr>
            <a:r>
              <a:rPr lang="ro-RO" sz="2400" b="1" kern="100" dirty="0">
                <a:solidFill>
                  <a:prstClr val="black"/>
                </a:solidFill>
                <a:ea typeface="Calibri"/>
                <a:cs typeface="Times New Roman"/>
              </a:rPr>
              <a:t>Furnizarea de servicii integrate pentru copii, tineri, adulți/ părinți</a:t>
            </a:r>
            <a:r>
              <a:rPr lang="ro-RO" sz="2400" kern="100" dirty="0">
                <a:solidFill>
                  <a:prstClr val="black"/>
                </a:solidFill>
                <a:ea typeface="Calibri"/>
                <a:cs typeface="Times New Roman"/>
              </a:rPr>
              <a:t> etc (ex. măsuri active de ocupare, formare profesională, de inserție socio-profesională, servicii sociale/ medicale, consiliere psihologică etc.) prin intermediul centrelor multi-funcționale/ punctelor unice de acces la servicii/one-stop shop sau/si prin implicarea specialiștilor de la nivelul rețelei teritoriale a SPO sau a celor de la nivelul serviciilor publice de asistență </a:t>
            </a:r>
            <a:r>
              <a:rPr lang="ro-RO" sz="2400" kern="100" dirty="0" smtClean="0">
                <a:solidFill>
                  <a:prstClr val="black"/>
                </a:solidFill>
                <a:ea typeface="Calibri"/>
                <a:cs typeface="Times New Roman"/>
              </a:rPr>
              <a:t>socială.</a:t>
            </a:r>
            <a:endParaRPr lang="ro-RO" sz="2400" kern="100" dirty="0">
              <a:solidFill>
                <a:prstClr val="black"/>
              </a:solidFill>
              <a:ea typeface="Calibri"/>
              <a:cs typeface="Times New Roman"/>
            </a:endParaRPr>
          </a:p>
          <a:p>
            <a:pPr marL="457200" lvl="1" indent="0" algn="just">
              <a:lnSpc>
                <a:spcPct val="115000"/>
              </a:lnSpc>
              <a:spcBef>
                <a:spcPts val="300"/>
              </a:spcBef>
              <a:spcAft>
                <a:spcPts val="300"/>
              </a:spcAft>
              <a:buNone/>
            </a:pPr>
            <a:endParaRPr lang="ro-RO" sz="2400" kern="100" dirty="0">
              <a:solidFill>
                <a:prstClr val="black"/>
              </a:solidFill>
              <a:ea typeface="Calibri"/>
              <a:cs typeface="Times New Roman"/>
            </a:endParaRPr>
          </a:p>
          <a:p>
            <a:endParaRPr lang="ro-RO"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167397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7800"/>
            <a:ext cx="8305800" cy="838200"/>
          </a:xfrm>
        </p:spPr>
        <p:txBody>
          <a:bodyPr>
            <a:noAutofit/>
          </a:bodyPr>
          <a:lstStyle/>
          <a:p>
            <a:r>
              <a:rPr lang="en-US" sz="3200" b="1" dirty="0">
                <a:solidFill>
                  <a:schemeClr val="tx2"/>
                </a:solidFill>
              </a:rPr>
              <a:t>LISTA INDICATI</a:t>
            </a:r>
            <a:r>
              <a:rPr lang="ro-RO" sz="3200" b="1" dirty="0">
                <a:solidFill>
                  <a:schemeClr val="tx2"/>
                </a:solidFill>
              </a:rPr>
              <a:t>VĂ DE INTERVENȚII POCU</a:t>
            </a:r>
            <a:br>
              <a:rPr lang="ro-RO" sz="3200" b="1" dirty="0">
                <a:solidFill>
                  <a:schemeClr val="tx2"/>
                </a:solidFill>
              </a:rPr>
            </a:br>
            <a:r>
              <a:rPr lang="ro-RO" sz="3200" b="1" dirty="0">
                <a:solidFill>
                  <a:schemeClr val="tx2"/>
                </a:solidFill>
              </a:rPr>
              <a:t>- continuare -</a:t>
            </a:r>
            <a:endParaRPr lang="ro-RO" sz="3200" dirty="0"/>
          </a:p>
        </p:txBody>
      </p:sp>
      <p:sp>
        <p:nvSpPr>
          <p:cNvPr id="3" name="Content Placeholder 2"/>
          <p:cNvSpPr>
            <a:spLocks noGrp="1"/>
          </p:cNvSpPr>
          <p:nvPr>
            <p:ph idx="1"/>
          </p:nvPr>
        </p:nvSpPr>
        <p:spPr>
          <a:xfrm>
            <a:off x="457200" y="2286000"/>
            <a:ext cx="8229600" cy="4038600"/>
          </a:xfrm>
        </p:spPr>
        <p:txBody>
          <a:bodyPr>
            <a:normAutofit/>
          </a:bodyPr>
          <a:lstStyle/>
          <a:p>
            <a:pPr lvl="1" algn="just">
              <a:lnSpc>
                <a:spcPct val="115000"/>
              </a:lnSpc>
              <a:spcBef>
                <a:spcPts val="300"/>
              </a:spcBef>
              <a:spcAft>
                <a:spcPts val="300"/>
              </a:spcAft>
              <a:buFont typeface="Wingdings" panose="05000000000000000000" pitchFamily="2" charset="2"/>
              <a:buChar char="ü"/>
            </a:pPr>
            <a:r>
              <a:rPr lang="ro-RO" sz="2400" kern="100" dirty="0">
                <a:solidFill>
                  <a:prstClr val="black"/>
                </a:solidFill>
                <a:ea typeface="Calibri"/>
                <a:cs typeface="Times New Roman"/>
              </a:rPr>
              <a:t>Susţinerea </a:t>
            </a:r>
            <a:r>
              <a:rPr lang="ro-RO" sz="2400" b="1" kern="100" dirty="0">
                <a:solidFill>
                  <a:prstClr val="black"/>
                </a:solidFill>
                <a:ea typeface="Calibri"/>
                <a:cs typeface="Times New Roman"/>
              </a:rPr>
              <a:t>antreprenoriatului</a:t>
            </a:r>
            <a:r>
              <a:rPr lang="ro-RO" sz="2400" kern="100" dirty="0">
                <a:solidFill>
                  <a:prstClr val="black"/>
                </a:solidFill>
                <a:ea typeface="Calibri"/>
                <a:cs typeface="Times New Roman"/>
              </a:rPr>
              <a:t> în cadrul comunităţii, inclusiv a ocupării pe cont propriu,  în vederea creării de noi locuri de muncă, prin acordarea de micro-granturi, precum și a serviciilor de </a:t>
            </a:r>
            <a:r>
              <a:rPr lang="ro-RO" sz="2400" kern="1400" dirty="0">
                <a:solidFill>
                  <a:prstClr val="black"/>
                </a:solidFill>
                <a:ea typeface="Calibri"/>
                <a:cs typeface="Times New Roman"/>
              </a:rPr>
              <a:t>consiliere/ consultanță formare profesională antreprenorială şi alte forme de sprijin (de exemplu, mentorat) atât în faza de înființare a afacerii, cât și post înființare. </a:t>
            </a:r>
            <a:r>
              <a:rPr lang="ro-RO" sz="2400" kern="100" dirty="0">
                <a:solidFill>
                  <a:prstClr val="black"/>
                </a:solidFill>
                <a:ea typeface="Calibri"/>
                <a:cs typeface="Times New Roman"/>
              </a:rPr>
              <a:t>Sprijinirea ocupării persoanelor aparținând grupurilor vulnerabile, în cadrul </a:t>
            </a:r>
            <a:r>
              <a:rPr lang="ro-RO" sz="2400" b="1" kern="100" dirty="0">
                <a:solidFill>
                  <a:prstClr val="black"/>
                </a:solidFill>
                <a:ea typeface="Calibri"/>
                <a:cs typeface="Times New Roman"/>
              </a:rPr>
              <a:t>întreprinderilor sociale de inserție </a:t>
            </a:r>
          </a:p>
          <a:p>
            <a:pPr lvl="1" algn="just">
              <a:lnSpc>
                <a:spcPct val="115000"/>
              </a:lnSpc>
              <a:spcBef>
                <a:spcPts val="300"/>
              </a:spcBef>
              <a:spcAft>
                <a:spcPts val="300"/>
              </a:spcAft>
              <a:buFont typeface="Wingdings" panose="05000000000000000000" pitchFamily="2" charset="2"/>
              <a:buChar char="ü"/>
            </a:pPr>
            <a:endParaRPr lang="ro-RO" sz="2400" dirty="0">
              <a:solidFill>
                <a:srgbClr val="003366"/>
              </a:solidFill>
              <a:ea typeface="Calibri"/>
              <a:cs typeface="Times New Roman"/>
            </a:endParaRPr>
          </a:p>
          <a:p>
            <a:pPr marL="0" lvl="0" indent="0">
              <a:buNone/>
            </a:pPr>
            <a:endParaRPr lang="ro-RO" sz="2400" dirty="0">
              <a:solidFill>
                <a:prstClr val="black"/>
              </a:solidFill>
            </a:endParaRPr>
          </a:p>
          <a:p>
            <a:pPr marL="0" indent="0">
              <a:buNone/>
            </a:pPr>
            <a:endParaRPr lang="ro-RO"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783081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914400"/>
          </a:xfrm>
        </p:spPr>
        <p:txBody>
          <a:bodyPr>
            <a:noAutofit/>
          </a:bodyPr>
          <a:lstStyle/>
          <a:p>
            <a:r>
              <a:rPr lang="en-US" sz="3200" b="1" dirty="0">
                <a:solidFill>
                  <a:schemeClr val="tx2"/>
                </a:solidFill>
              </a:rPr>
              <a:t>LISTA INDICATI</a:t>
            </a:r>
            <a:r>
              <a:rPr lang="ro-RO" sz="3200" b="1" dirty="0">
                <a:solidFill>
                  <a:schemeClr val="tx2"/>
                </a:solidFill>
              </a:rPr>
              <a:t>VĂ DE INTERVENȚII POCU</a:t>
            </a:r>
            <a:br>
              <a:rPr lang="ro-RO" sz="3200" b="1" dirty="0">
                <a:solidFill>
                  <a:schemeClr val="tx2"/>
                </a:solidFill>
              </a:rPr>
            </a:br>
            <a:r>
              <a:rPr lang="ro-RO" sz="3200" b="1" dirty="0">
                <a:solidFill>
                  <a:schemeClr val="tx2"/>
                </a:solidFill>
              </a:rPr>
              <a:t>- continuare -</a:t>
            </a:r>
            <a:endParaRPr lang="ro-RO" sz="3200" dirty="0"/>
          </a:p>
        </p:txBody>
      </p:sp>
      <p:sp>
        <p:nvSpPr>
          <p:cNvPr id="3" name="Content Placeholder 2"/>
          <p:cNvSpPr>
            <a:spLocks noGrp="1"/>
          </p:cNvSpPr>
          <p:nvPr>
            <p:ph idx="1"/>
          </p:nvPr>
        </p:nvSpPr>
        <p:spPr>
          <a:xfrm>
            <a:off x="228600" y="2286000"/>
            <a:ext cx="8610600" cy="4267200"/>
          </a:xfrm>
        </p:spPr>
        <p:txBody>
          <a:bodyPr>
            <a:normAutofit fontScale="70000" lnSpcReduction="20000"/>
          </a:bodyPr>
          <a:lstStyle/>
          <a:p>
            <a:pPr lvl="1" algn="just">
              <a:lnSpc>
                <a:spcPct val="115000"/>
              </a:lnSpc>
              <a:spcBef>
                <a:spcPts val="300"/>
              </a:spcBef>
              <a:spcAft>
                <a:spcPts val="300"/>
              </a:spcAft>
              <a:buFont typeface="Wingdings" panose="05000000000000000000" pitchFamily="2" charset="2"/>
              <a:buChar char="ü"/>
            </a:pPr>
            <a:r>
              <a:rPr lang="ro-RO" sz="2400" kern="100" dirty="0">
                <a:solidFill>
                  <a:prstClr val="black"/>
                </a:solidFill>
                <a:ea typeface="Calibri"/>
                <a:cs typeface="Times New Roman"/>
              </a:rPr>
              <a:t>Sprijinirea </a:t>
            </a:r>
            <a:r>
              <a:rPr lang="ro-RO" sz="2400" b="1" kern="100" dirty="0">
                <a:solidFill>
                  <a:prstClr val="black"/>
                </a:solidFill>
                <a:ea typeface="Calibri"/>
                <a:cs typeface="Times New Roman"/>
              </a:rPr>
              <a:t>dezvoltării/ furnizării de servicii sociale</a:t>
            </a:r>
            <a:r>
              <a:rPr lang="ro-RO" sz="2400" kern="100" dirty="0">
                <a:solidFill>
                  <a:prstClr val="black"/>
                </a:solidFill>
                <a:ea typeface="Calibri"/>
                <a:cs typeface="Times New Roman"/>
              </a:rPr>
              <a:t>/ </a:t>
            </a:r>
            <a:r>
              <a:rPr lang="ro-RO" sz="2400" b="1" kern="100" dirty="0">
                <a:solidFill>
                  <a:prstClr val="black"/>
                </a:solidFill>
                <a:ea typeface="Calibri"/>
                <a:cs typeface="Times New Roman"/>
              </a:rPr>
              <a:t>furnizarea de servicii în cadrul centrelor comunitare integrate medico-sociale</a:t>
            </a:r>
            <a:r>
              <a:rPr lang="ro-RO" sz="2400" kern="100" dirty="0">
                <a:solidFill>
                  <a:prstClr val="black"/>
                </a:solidFill>
                <a:ea typeface="Calibri"/>
                <a:cs typeface="Times New Roman"/>
              </a:rPr>
              <a:t>.  </a:t>
            </a:r>
            <a:r>
              <a:rPr lang="ro-RO" sz="2400" kern="100" dirty="0" smtClean="0">
                <a:solidFill>
                  <a:prstClr val="black"/>
                </a:solidFill>
                <a:ea typeface="Calibri"/>
                <a:cs typeface="Times New Roman"/>
              </a:rPr>
              <a:t>  O </a:t>
            </a:r>
            <a:r>
              <a:rPr lang="ro-RO" sz="2400" kern="100" dirty="0">
                <a:solidFill>
                  <a:prstClr val="black"/>
                </a:solidFill>
                <a:ea typeface="Calibri"/>
                <a:cs typeface="Times New Roman"/>
              </a:rPr>
              <a:t>atenție importantă va fi acordată încurajării abordărilor inovative în furnizarea acestor servicii, cum ar fi:</a:t>
            </a:r>
            <a:endParaRPr lang="ro-RO" sz="2700" dirty="0">
              <a:solidFill>
                <a:prstClr val="black"/>
              </a:solidFill>
              <a:ea typeface="Calibri"/>
              <a:cs typeface="Times New Roman"/>
            </a:endParaRPr>
          </a:p>
          <a:p>
            <a:pPr lvl="2" algn="just">
              <a:lnSpc>
                <a:spcPct val="115000"/>
              </a:lnSpc>
              <a:spcBef>
                <a:spcPts val="300"/>
              </a:spcBef>
              <a:spcAft>
                <a:spcPts val="300"/>
              </a:spcAft>
              <a:buFont typeface="Wingdings"/>
              <a:buChar char=""/>
            </a:pPr>
            <a:r>
              <a:rPr lang="ro-RO" sz="2300" b="1" kern="100" dirty="0" smtClean="0">
                <a:solidFill>
                  <a:prstClr val="black"/>
                </a:solidFill>
                <a:ea typeface="Calibri"/>
                <a:cs typeface="Times New Roman"/>
              </a:rPr>
              <a:t>vouchere pentru beneficiarii de servicii sociale/beneficii de asistenţă socială</a:t>
            </a:r>
            <a:endParaRPr lang="ro-RO" sz="2300" b="1" dirty="0" smtClean="0">
              <a:solidFill>
                <a:prstClr val="black"/>
              </a:solidFill>
              <a:ea typeface="Calibri"/>
              <a:cs typeface="Times New Roman"/>
            </a:endParaRPr>
          </a:p>
          <a:p>
            <a:pPr lvl="2" algn="just">
              <a:lnSpc>
                <a:spcPct val="115000"/>
              </a:lnSpc>
              <a:spcBef>
                <a:spcPts val="300"/>
              </a:spcBef>
              <a:spcAft>
                <a:spcPts val="300"/>
              </a:spcAft>
              <a:buFont typeface="Wingdings"/>
              <a:buChar char=""/>
            </a:pPr>
            <a:r>
              <a:rPr lang="ro-RO" sz="2300" b="1" kern="100" dirty="0" smtClean="0">
                <a:solidFill>
                  <a:prstClr val="black"/>
                </a:solidFill>
                <a:ea typeface="Calibri"/>
                <a:cs typeface="Times New Roman"/>
              </a:rPr>
              <a:t>furnizarea serviciilor sociale prin promovarea utilizării forței de muncă de la nivelul comunității (inclusiv scheme de ucenicie) </a:t>
            </a:r>
            <a:endParaRPr lang="ro-RO" sz="2300" b="1" dirty="0" smtClean="0">
              <a:solidFill>
                <a:prstClr val="black"/>
              </a:solidFill>
              <a:ea typeface="Calibri"/>
              <a:cs typeface="Times New Roman"/>
            </a:endParaRPr>
          </a:p>
          <a:p>
            <a:pPr lvl="2" algn="just">
              <a:lnSpc>
                <a:spcPct val="115000"/>
              </a:lnSpc>
              <a:spcBef>
                <a:spcPts val="300"/>
              </a:spcBef>
              <a:spcAft>
                <a:spcPts val="300"/>
              </a:spcAft>
              <a:buFont typeface="Wingdings"/>
              <a:buChar char=""/>
            </a:pPr>
            <a:r>
              <a:rPr lang="ro-RO" sz="2300" b="1" kern="100" dirty="0" smtClean="0">
                <a:solidFill>
                  <a:prstClr val="black"/>
                </a:solidFill>
                <a:ea typeface="Calibri"/>
                <a:cs typeface="Times New Roman"/>
              </a:rPr>
              <a:t>furnizarea de servicii de către echipe mobile multi-funcționale</a:t>
            </a:r>
            <a:endParaRPr lang="ro-RO" sz="2300" b="1" dirty="0" smtClean="0">
              <a:solidFill>
                <a:prstClr val="black"/>
              </a:solidFill>
              <a:ea typeface="Calibri"/>
              <a:cs typeface="Times New Roman"/>
            </a:endParaRPr>
          </a:p>
          <a:p>
            <a:pPr lvl="2" algn="just">
              <a:lnSpc>
                <a:spcPct val="115000"/>
              </a:lnSpc>
              <a:spcBef>
                <a:spcPts val="300"/>
              </a:spcBef>
              <a:spcAft>
                <a:spcPts val="300"/>
              </a:spcAft>
              <a:buFont typeface="Wingdings"/>
              <a:buChar char=""/>
            </a:pPr>
            <a:r>
              <a:rPr lang="ro-RO" sz="2300" b="1" kern="100" dirty="0" smtClean="0">
                <a:solidFill>
                  <a:prstClr val="black"/>
                </a:solidFill>
                <a:ea typeface="Calibri"/>
                <a:cs typeface="Times New Roman"/>
              </a:rPr>
              <a:t>experimentarea unor noi relații de tip contractual între autoritățile locale și/ sau furnizorii privați de servicii şi partenerii comunitari</a:t>
            </a:r>
            <a:endParaRPr lang="ro-RO" sz="2300" b="1" dirty="0" smtClean="0">
              <a:solidFill>
                <a:prstClr val="black"/>
              </a:solidFill>
              <a:ea typeface="Calibri"/>
              <a:cs typeface="Times New Roman"/>
            </a:endParaRPr>
          </a:p>
          <a:p>
            <a:pPr lvl="2" algn="just">
              <a:lnSpc>
                <a:spcPct val="115000"/>
              </a:lnSpc>
              <a:spcBef>
                <a:spcPts val="300"/>
              </a:spcBef>
              <a:spcAft>
                <a:spcPts val="300"/>
              </a:spcAft>
              <a:buFont typeface="Wingdings"/>
              <a:buChar char=""/>
            </a:pPr>
            <a:r>
              <a:rPr lang="ro-RO" sz="2300" b="1" kern="100" dirty="0" smtClean="0">
                <a:solidFill>
                  <a:prstClr val="black"/>
                </a:solidFill>
                <a:ea typeface="Calibri"/>
                <a:cs typeface="Times New Roman"/>
              </a:rPr>
              <a:t>pachet minim social de servicii destinat prevenirii separării copilului de familia sa .</a:t>
            </a:r>
          </a:p>
          <a:p>
            <a:pPr marL="914400" lvl="2" indent="0">
              <a:lnSpc>
                <a:spcPct val="115000"/>
              </a:lnSpc>
              <a:spcBef>
                <a:spcPts val="300"/>
              </a:spcBef>
              <a:spcAft>
                <a:spcPts val="300"/>
              </a:spcAft>
              <a:buNone/>
            </a:pPr>
            <a:endParaRPr lang="ro-RO" b="1" i="1" dirty="0" smtClean="0">
              <a:solidFill>
                <a:prstClr val="black"/>
              </a:solidFill>
            </a:endParaRPr>
          </a:p>
          <a:p>
            <a:pPr marL="914400" lvl="2" indent="0" algn="just">
              <a:lnSpc>
                <a:spcPct val="115000"/>
              </a:lnSpc>
              <a:spcBef>
                <a:spcPts val="300"/>
              </a:spcBef>
              <a:spcAft>
                <a:spcPts val="300"/>
              </a:spcAft>
              <a:buNone/>
            </a:pPr>
            <a:r>
              <a:rPr lang="ro-RO" sz="2900" b="1" i="1" dirty="0" smtClean="0">
                <a:solidFill>
                  <a:prstClr val="black"/>
                </a:solidFill>
              </a:rPr>
              <a:t>Notă: </a:t>
            </a:r>
            <a:r>
              <a:rPr lang="ro-RO" sz="2900" b="1" dirty="0" smtClean="0">
                <a:solidFill>
                  <a:prstClr val="black"/>
                </a:solidFill>
              </a:rPr>
              <a:t>acordarea finanțării va fi condiționată de asumarea responsabilității pentru asigurarea sustenabilității serviciilor dezvoltate</a:t>
            </a:r>
            <a:endParaRPr lang="ro-RO" sz="1000" b="1" dirty="0">
              <a:solidFill>
                <a:prstClr val="black"/>
              </a:solidFill>
              <a:ea typeface="Calibri"/>
              <a:cs typeface="Times New Roman"/>
            </a:endParaRPr>
          </a:p>
          <a:p>
            <a:endParaRPr lang="ro-RO"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795109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762000"/>
          </a:xfrm>
        </p:spPr>
        <p:txBody>
          <a:bodyPr>
            <a:normAutofit/>
          </a:bodyPr>
          <a:lstStyle/>
          <a:p>
            <a:r>
              <a:rPr lang="en-US" sz="3200" b="1" dirty="0">
                <a:solidFill>
                  <a:schemeClr val="tx2"/>
                </a:solidFill>
              </a:rPr>
              <a:t>LISTA INDICATI</a:t>
            </a:r>
            <a:r>
              <a:rPr lang="ro-RO" sz="3200" b="1" dirty="0">
                <a:solidFill>
                  <a:schemeClr val="tx2"/>
                </a:solidFill>
              </a:rPr>
              <a:t>VĂ DE INTERVENȚII </a:t>
            </a:r>
            <a:r>
              <a:rPr lang="ro-RO" sz="3200" b="1" dirty="0" smtClean="0">
                <a:solidFill>
                  <a:schemeClr val="tx2"/>
                </a:solidFill>
              </a:rPr>
              <a:t>POR</a:t>
            </a:r>
            <a:endParaRPr lang="ro-RO" sz="3200" dirty="0"/>
          </a:p>
        </p:txBody>
      </p:sp>
      <p:sp>
        <p:nvSpPr>
          <p:cNvPr id="3" name="Content Placeholder 2"/>
          <p:cNvSpPr>
            <a:spLocks noGrp="1"/>
          </p:cNvSpPr>
          <p:nvPr>
            <p:ph idx="1"/>
          </p:nvPr>
        </p:nvSpPr>
        <p:spPr>
          <a:xfrm>
            <a:off x="76200" y="2133601"/>
            <a:ext cx="8686800" cy="4495799"/>
          </a:xfrm>
        </p:spPr>
        <p:txBody>
          <a:bodyPr>
            <a:normAutofit fontScale="62500" lnSpcReduction="20000"/>
          </a:bodyPr>
          <a:lstStyle/>
          <a:p>
            <a:pPr marL="0" lvl="0" indent="0">
              <a:buNone/>
            </a:pPr>
            <a:r>
              <a:rPr lang="ro-RO" b="1" dirty="0">
                <a:solidFill>
                  <a:prstClr val="black"/>
                </a:solidFill>
              </a:rPr>
              <a:t>Proiectele  POR</a:t>
            </a:r>
            <a:r>
              <a:rPr lang="ro-RO" b="1" i="1" dirty="0">
                <a:solidFill>
                  <a:prstClr val="black"/>
                </a:solidFill>
              </a:rPr>
              <a:t> </a:t>
            </a:r>
            <a:r>
              <a:rPr lang="ro-RO" b="1" dirty="0">
                <a:solidFill>
                  <a:prstClr val="black"/>
                </a:solidFill>
              </a:rPr>
              <a:t>vor viza investiţiile în</a:t>
            </a:r>
            <a:r>
              <a:rPr lang="ro-RO" b="1" dirty="0" smtClean="0">
                <a:solidFill>
                  <a:prstClr val="black"/>
                </a:solidFill>
              </a:rPr>
              <a:t>:</a:t>
            </a:r>
          </a:p>
          <a:p>
            <a:pPr marL="0" lvl="0" indent="0">
              <a:buNone/>
            </a:pPr>
            <a:endParaRPr lang="ro-RO" sz="2300" b="1" dirty="0">
              <a:solidFill>
                <a:prstClr val="black"/>
              </a:solidFill>
            </a:endParaRPr>
          </a:p>
          <a:p>
            <a:pPr lvl="1" algn="just">
              <a:buFont typeface="Wingdings" panose="05000000000000000000" pitchFamily="2" charset="2"/>
              <a:buChar char="ü"/>
            </a:pPr>
            <a:r>
              <a:rPr lang="ro-RO" sz="2900" b="1" dirty="0">
                <a:solidFill>
                  <a:prstClr val="black"/>
                </a:solidFill>
              </a:rPr>
              <a:t>infrastructura de locuire - construire/reabilitare/modernizare </a:t>
            </a:r>
            <a:r>
              <a:rPr lang="ro-RO" sz="2900" b="1" dirty="0" smtClean="0">
                <a:solidFill>
                  <a:prstClr val="black"/>
                </a:solidFill>
              </a:rPr>
              <a:t>locuinţe </a:t>
            </a:r>
            <a:r>
              <a:rPr lang="ro-RO" sz="2900" b="1" dirty="0">
                <a:solidFill>
                  <a:prstClr val="black"/>
                </a:solidFill>
              </a:rPr>
              <a:t>sociale; </a:t>
            </a:r>
            <a:endParaRPr lang="ro-RO" sz="2900" b="1" dirty="0" smtClean="0">
              <a:solidFill>
                <a:prstClr val="black"/>
              </a:solidFill>
            </a:endParaRPr>
          </a:p>
          <a:p>
            <a:pPr marL="457200" lvl="1" indent="0" algn="just">
              <a:buNone/>
            </a:pPr>
            <a:endParaRPr lang="ro-RO" sz="1300" b="1" dirty="0">
              <a:solidFill>
                <a:prstClr val="black"/>
              </a:solidFill>
            </a:endParaRPr>
          </a:p>
          <a:p>
            <a:pPr lvl="1" algn="just">
              <a:buFont typeface="Wingdings" panose="05000000000000000000" pitchFamily="2" charset="2"/>
              <a:buChar char="ü"/>
            </a:pPr>
            <a:r>
              <a:rPr lang="ro-RO" sz="2900" b="1" dirty="0">
                <a:solidFill>
                  <a:prstClr val="black"/>
                </a:solidFill>
              </a:rPr>
              <a:t>infrastructura de sănătate, servicii sociale - reabilitare/modernizare </a:t>
            </a:r>
            <a:r>
              <a:rPr lang="ro-RO" sz="2900" b="1" dirty="0" smtClean="0">
                <a:solidFill>
                  <a:prstClr val="black"/>
                </a:solidFill>
              </a:rPr>
              <a:t>centre </a:t>
            </a:r>
            <a:r>
              <a:rPr lang="ro-RO" sz="2900" b="1" dirty="0">
                <a:solidFill>
                  <a:prstClr val="black"/>
                </a:solidFill>
              </a:rPr>
              <a:t>comunitare integrate; </a:t>
            </a:r>
            <a:endParaRPr lang="ro-RO" sz="2900" b="1" dirty="0" smtClean="0">
              <a:solidFill>
                <a:prstClr val="black"/>
              </a:solidFill>
            </a:endParaRPr>
          </a:p>
          <a:p>
            <a:pPr marL="457200" lvl="1" indent="0" algn="just">
              <a:buNone/>
            </a:pPr>
            <a:endParaRPr lang="ro-RO" sz="1300" b="1" dirty="0">
              <a:solidFill>
                <a:prstClr val="black"/>
              </a:solidFill>
            </a:endParaRPr>
          </a:p>
          <a:p>
            <a:pPr lvl="1" algn="just">
              <a:buFont typeface="Wingdings" panose="05000000000000000000" pitchFamily="2" charset="2"/>
              <a:buChar char="ü"/>
            </a:pPr>
            <a:r>
              <a:rPr lang="ro-RO" sz="2900" b="1" dirty="0">
                <a:solidFill>
                  <a:prstClr val="black"/>
                </a:solidFill>
              </a:rPr>
              <a:t>infrastructura de educaţie - </a:t>
            </a:r>
            <a:r>
              <a:rPr lang="ro-RO" sz="2900" b="1" dirty="0" smtClean="0">
                <a:solidFill>
                  <a:prstClr val="black"/>
                </a:solidFill>
              </a:rPr>
              <a:t>construire/reabilitare/modernizare unităţi </a:t>
            </a:r>
            <a:r>
              <a:rPr lang="ro-RO" sz="2900" b="1" dirty="0">
                <a:solidFill>
                  <a:prstClr val="black"/>
                </a:solidFill>
              </a:rPr>
              <a:t>de învăţământ preuniversitar (creşe, grădiniţe, şcoli primare, şcoli gimnaziale etc.); </a:t>
            </a:r>
            <a:endParaRPr lang="ro-RO" sz="2900" b="1" dirty="0" smtClean="0">
              <a:solidFill>
                <a:prstClr val="black"/>
              </a:solidFill>
            </a:endParaRPr>
          </a:p>
          <a:p>
            <a:pPr marL="457200" lvl="1" indent="0" algn="just">
              <a:buNone/>
            </a:pPr>
            <a:endParaRPr lang="ro-RO" sz="1300" b="1" dirty="0">
              <a:solidFill>
                <a:prstClr val="black"/>
              </a:solidFill>
            </a:endParaRPr>
          </a:p>
          <a:p>
            <a:pPr lvl="1" algn="just">
              <a:buFont typeface="Wingdings" panose="05000000000000000000" pitchFamily="2" charset="2"/>
              <a:buChar char="ü"/>
            </a:pPr>
            <a:r>
              <a:rPr lang="ro-RO" sz="2900" b="1" dirty="0">
                <a:solidFill>
                  <a:prstClr val="black"/>
                </a:solidFill>
              </a:rPr>
              <a:t>amenajări ale spațiului urban degradat al comunității defavorizate - construire/reabilitare/modernizare de clădiri pentru a găzdui diferite activități sociale, comunitare, culturale, agrement și sport etc.; </a:t>
            </a:r>
            <a:endParaRPr lang="ro-RO" sz="2900" b="1" dirty="0" smtClean="0">
              <a:solidFill>
                <a:prstClr val="black"/>
              </a:solidFill>
            </a:endParaRPr>
          </a:p>
          <a:p>
            <a:pPr marL="457200" lvl="1" indent="0" algn="just">
              <a:buNone/>
            </a:pPr>
            <a:endParaRPr lang="ro-RO" sz="1300" b="1" dirty="0">
              <a:solidFill>
                <a:prstClr val="black"/>
              </a:solidFill>
            </a:endParaRPr>
          </a:p>
          <a:p>
            <a:pPr lvl="1" algn="just">
              <a:buFont typeface="Wingdings" panose="05000000000000000000" pitchFamily="2" charset="2"/>
              <a:buChar char="ü"/>
            </a:pPr>
            <a:r>
              <a:rPr lang="ro-RO" sz="2900" b="1" dirty="0">
                <a:solidFill>
                  <a:prstClr val="black"/>
                </a:solidFill>
              </a:rPr>
              <a:t>crearea/ reabilitarea/ modernizarea spațiilor publice urbane - străzi nemodernizate, inclusiv reabilitarea/ modernizarea utilităților publice, zone verzi neamenajate, terenuri abandonate, zone pietonale și comerciale, etc.; </a:t>
            </a:r>
            <a:endParaRPr lang="ro-RO" sz="2900" b="1" dirty="0" smtClean="0">
              <a:solidFill>
                <a:prstClr val="black"/>
              </a:solidFill>
            </a:endParaRPr>
          </a:p>
          <a:p>
            <a:pPr marL="457200" lvl="1" indent="0" algn="just">
              <a:buNone/>
            </a:pPr>
            <a:endParaRPr lang="ro-RO" sz="1300" b="1" dirty="0">
              <a:solidFill>
                <a:prstClr val="black"/>
              </a:solidFill>
            </a:endParaRPr>
          </a:p>
          <a:p>
            <a:pPr lvl="1" algn="just">
              <a:buFont typeface="Wingdings" panose="05000000000000000000" pitchFamily="2" charset="2"/>
              <a:buChar char="ü"/>
            </a:pPr>
            <a:r>
              <a:rPr lang="ro-RO" sz="2900" b="1" dirty="0">
                <a:solidFill>
                  <a:prstClr val="black"/>
                </a:solidFill>
              </a:rPr>
              <a:t>construirea/ dotarea cu echipamente a infrastructurii întreprinderilor de economie socială de inserţie.</a:t>
            </a:r>
          </a:p>
          <a:p>
            <a:pPr marL="0" lvl="0" indent="0">
              <a:buNone/>
            </a:pPr>
            <a:endParaRPr lang="ro-RO" sz="2500" dirty="0">
              <a:solidFill>
                <a:prstClr val="black"/>
              </a:solidFill>
            </a:endParaRPr>
          </a:p>
          <a:p>
            <a:pPr marL="0" indent="0">
              <a:buNone/>
            </a:pPr>
            <a:endParaRPr lang="ro-RO"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28545778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990600"/>
          </a:xfrm>
        </p:spPr>
        <p:txBody>
          <a:bodyPr>
            <a:noAutofit/>
          </a:bodyPr>
          <a:lstStyle/>
          <a:p>
            <a:r>
              <a:rPr lang="en-US" sz="3200" b="1" dirty="0">
                <a:solidFill>
                  <a:schemeClr val="tx2"/>
                </a:solidFill>
              </a:rPr>
              <a:t>LISTA INDICATI</a:t>
            </a:r>
            <a:r>
              <a:rPr lang="ro-RO" sz="3200" b="1" dirty="0">
                <a:solidFill>
                  <a:schemeClr val="tx2"/>
                </a:solidFill>
              </a:rPr>
              <a:t>VĂ DE INTERVENȚII POR</a:t>
            </a:r>
            <a:r>
              <a:rPr lang="ro-RO" sz="3200" b="1" dirty="0">
                <a:solidFill>
                  <a:srgbClr val="C00000"/>
                </a:solidFill>
              </a:rPr>
              <a:t/>
            </a:r>
            <a:br>
              <a:rPr lang="ro-RO" sz="3200" b="1" dirty="0">
                <a:solidFill>
                  <a:srgbClr val="C00000"/>
                </a:solidFill>
              </a:rPr>
            </a:br>
            <a:r>
              <a:rPr lang="ro-RO" sz="3200" b="1" dirty="0">
                <a:solidFill>
                  <a:schemeClr val="tx2"/>
                </a:solidFill>
              </a:rPr>
              <a:t>- continuare -</a:t>
            </a:r>
            <a:endParaRPr lang="ro-RO" sz="3200" dirty="0">
              <a:solidFill>
                <a:schemeClr val="tx2"/>
              </a:solidFill>
            </a:endParaRPr>
          </a:p>
        </p:txBody>
      </p:sp>
      <p:sp>
        <p:nvSpPr>
          <p:cNvPr id="3" name="Content Placeholder 2"/>
          <p:cNvSpPr>
            <a:spLocks noGrp="1"/>
          </p:cNvSpPr>
          <p:nvPr>
            <p:ph idx="1"/>
          </p:nvPr>
        </p:nvSpPr>
        <p:spPr>
          <a:xfrm>
            <a:off x="228600" y="2209801"/>
            <a:ext cx="8458200" cy="4511674"/>
          </a:xfrm>
        </p:spPr>
        <p:txBody>
          <a:bodyPr>
            <a:normAutofit/>
          </a:bodyPr>
          <a:lstStyle/>
          <a:p>
            <a:pPr lvl="0" algn="just"/>
            <a:endParaRPr lang="ro-RO" sz="2100" b="1" dirty="0" smtClean="0">
              <a:solidFill>
                <a:prstClr val="black"/>
              </a:solidFill>
            </a:endParaRPr>
          </a:p>
          <a:p>
            <a:pPr lvl="0" algn="just"/>
            <a:r>
              <a:rPr lang="ro-RO" sz="2100" b="1" dirty="0" smtClean="0">
                <a:solidFill>
                  <a:prstClr val="black"/>
                </a:solidFill>
              </a:rPr>
              <a:t>NOTĂ</a:t>
            </a:r>
            <a:r>
              <a:rPr lang="ro-RO" sz="2100" b="1" dirty="0">
                <a:solidFill>
                  <a:prstClr val="black"/>
                </a:solidFill>
              </a:rPr>
              <a:t>:</a:t>
            </a:r>
            <a:r>
              <a:rPr lang="ro-RO" sz="2100" dirty="0">
                <a:solidFill>
                  <a:prstClr val="black"/>
                </a:solidFill>
              </a:rPr>
              <a:t> Intervențiile POR din cadrul strategiei vor viza </a:t>
            </a:r>
            <a:r>
              <a:rPr lang="ro-RO" sz="2100" b="1" dirty="0">
                <a:solidFill>
                  <a:prstClr val="black"/>
                </a:solidFill>
              </a:rPr>
              <a:t>cel puțin două din tipurile de acțiuni finanțabile prin POR 2014-2020 </a:t>
            </a:r>
            <a:r>
              <a:rPr lang="ro-RO" sz="2100" dirty="0">
                <a:solidFill>
                  <a:prstClr val="black"/>
                </a:solidFill>
              </a:rPr>
              <a:t>( de exemplu, un proiect  in infrastructura de locuire și un proiect de reabilitare/modernizare a unui centru comunitar integrat medico-social</a:t>
            </a:r>
            <a:r>
              <a:rPr lang="ro-RO" sz="2100" dirty="0" smtClean="0">
                <a:solidFill>
                  <a:prstClr val="black"/>
                </a:solidFill>
              </a:rPr>
              <a:t>)</a:t>
            </a:r>
          </a:p>
          <a:p>
            <a:pPr marL="0" lvl="0" indent="0" algn="just">
              <a:buNone/>
            </a:pPr>
            <a:endParaRPr lang="ro-RO" sz="2100" dirty="0">
              <a:solidFill>
                <a:prstClr val="black"/>
              </a:solidFill>
            </a:endParaRPr>
          </a:p>
          <a:p>
            <a:pPr lvl="0" algn="just"/>
            <a:r>
              <a:rPr lang="ro-RO" sz="2100" b="1" dirty="0">
                <a:solidFill>
                  <a:prstClr val="black"/>
                </a:solidFill>
              </a:rPr>
              <a:t>NOTĂ:</a:t>
            </a:r>
            <a:r>
              <a:rPr lang="ro-RO" sz="2100" dirty="0">
                <a:solidFill>
                  <a:prstClr val="black"/>
                </a:solidFill>
              </a:rPr>
              <a:t> Sprijinul FEDR pentru </a:t>
            </a:r>
            <a:r>
              <a:rPr lang="ro-RO" sz="2100" b="1" dirty="0">
                <a:solidFill>
                  <a:prstClr val="black"/>
                </a:solidFill>
              </a:rPr>
              <a:t>utilități publice și infrastructură rutieră (străzi urbane) nu poate depăși 30% din valoarea totală FEDR a pachetului integrat de proiecte</a:t>
            </a:r>
            <a:r>
              <a:rPr lang="ro-RO" sz="2100" dirty="0">
                <a:solidFill>
                  <a:prstClr val="black"/>
                </a:solidFill>
              </a:rPr>
              <a:t> care răspund nevoilor comunităților marginalizate.</a:t>
            </a:r>
          </a:p>
          <a:p>
            <a:pPr lvl="0" algn="just"/>
            <a:endParaRPr lang="ro-RO" sz="2000" dirty="0">
              <a:solidFill>
                <a:prstClr val="black"/>
              </a:solidFill>
            </a:endParaRPr>
          </a:p>
          <a:p>
            <a:pPr marL="0" indent="0">
              <a:buNone/>
            </a:pPr>
            <a:endParaRPr lang="ro-RO"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1218651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874</TotalTime>
  <Words>2157</Words>
  <Application>Microsoft Office PowerPoint</Application>
  <PresentationFormat>On-screen Show (4:3)</PresentationFormat>
  <Paragraphs>261</Paragraphs>
  <Slides>26</Slides>
  <Notes>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5" baseType="lpstr">
      <vt:lpstr>MS Mincho</vt:lpstr>
      <vt:lpstr>Arial</vt:lpstr>
      <vt:lpstr>Calibri</vt:lpstr>
      <vt:lpstr>Segoe UI</vt:lpstr>
      <vt:lpstr>Times New Roman</vt:lpstr>
      <vt:lpstr>TimesNewRomanPSMT</vt:lpstr>
      <vt:lpstr>Wingdings</vt:lpstr>
      <vt:lpstr>Office Theme</vt:lpstr>
      <vt:lpstr>Document</vt:lpstr>
      <vt:lpstr>ELABORAREA STRATEGIILOR de DEZVOLTARE LOCALĂ (SDL)  Nivelul orașelor/municipiilor cu peste 20.000 locuitori CRITERII DE ELIGIBILITATE SDL - E</vt:lpstr>
      <vt:lpstr>CRITERII DE ELIGIBILITATE SDL</vt:lpstr>
      <vt:lpstr>LISTA INDICATIVĂ DE INTERVENȚII POCU</vt:lpstr>
      <vt:lpstr>LISTA INDICATIVĂ DE INTERVENȚII POCU - continuare -</vt:lpstr>
      <vt:lpstr>LISTA INDICATIVĂ DE INTERVENȚII POCU - continuare -</vt:lpstr>
      <vt:lpstr>LISTA INDICATIVĂ DE INTERVENȚII POCU - continuare -</vt:lpstr>
      <vt:lpstr>LISTA INDICATIVĂ DE INTERVENȚII POCU - continuare -</vt:lpstr>
      <vt:lpstr>LISTA INDICATIVĂ DE INTERVENȚII POR</vt:lpstr>
      <vt:lpstr>LISTA INDICATIVĂ DE INTERVENȚII POR - continuare -</vt:lpstr>
      <vt:lpstr>PowerPoint Presentation</vt:lpstr>
      <vt:lpstr> CRITERII DE ELIGIBILITATE SDL - continuare- </vt:lpstr>
      <vt:lpstr> CRITERII DE ELIGIBILITATE SDL - continuare- </vt:lpstr>
      <vt:lpstr>CRITERII DE ELIGIBILITATE SDL - continuare- </vt:lpstr>
      <vt:lpstr>PowerPoint Presentation</vt:lpstr>
      <vt:lpstr>CRITERII DE ELIGIBILITATE SDL - continuare-</vt:lpstr>
      <vt:lpstr>CRITERII DE ELIGIBILITATE SDL - continuare-</vt:lpstr>
      <vt:lpstr>PowerPoint Presentation</vt:lpstr>
      <vt:lpstr>CRITERII DE ELIGIBILITATE SDL - continuare-</vt:lpstr>
      <vt:lpstr>PowerPoint Presentation</vt:lpstr>
      <vt:lpstr>INTERVENȚII POCU </vt:lpstr>
      <vt:lpstr>PowerPoint Presentation</vt:lpstr>
      <vt:lpstr>INDICATORI POCU AFERENȚI O.S. 5.1</vt:lpstr>
      <vt:lpstr> INTERVENȚII POR </vt:lpstr>
      <vt:lpstr>PowerPoint Presentation</vt:lpstr>
      <vt:lpstr>INDICATORI DE REZULTAT (OUTCOME) FOLOSIȚI PENTRU MĂSURAREA ATINGERII OBIECTIVELOR SDL</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Cristina Madalina Valean</dc:creator>
  <cp:lastModifiedBy>Boteanu Carmen</cp:lastModifiedBy>
  <cp:revision>219</cp:revision>
  <cp:lastPrinted>2017-10-03T16:15:16Z</cp:lastPrinted>
  <dcterms:created xsi:type="dcterms:W3CDTF">2006-08-16T00:00:00Z</dcterms:created>
  <dcterms:modified xsi:type="dcterms:W3CDTF">2017-10-04T06:42:37Z</dcterms:modified>
</cp:coreProperties>
</file>